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7" r:id="rId2"/>
    <p:sldId id="258" r:id="rId3"/>
    <p:sldId id="292" r:id="rId4"/>
    <p:sldId id="272" r:id="rId5"/>
    <p:sldId id="284" r:id="rId6"/>
    <p:sldId id="315" r:id="rId7"/>
    <p:sldId id="304" r:id="rId8"/>
    <p:sldId id="316" r:id="rId9"/>
    <p:sldId id="298" r:id="rId10"/>
    <p:sldId id="297" r:id="rId11"/>
    <p:sldId id="317" r:id="rId12"/>
    <p:sldId id="319" r:id="rId13"/>
    <p:sldId id="301" r:id="rId14"/>
    <p:sldId id="300" r:id="rId15"/>
    <p:sldId id="320" r:id="rId16"/>
    <p:sldId id="322" r:id="rId17"/>
    <p:sldId id="321" r:id="rId18"/>
    <p:sldId id="323" r:id="rId19"/>
    <p:sldId id="311" r:id="rId20"/>
    <p:sldId id="299" r:id="rId21"/>
    <p:sldId id="329" r:id="rId22"/>
    <p:sldId id="309" r:id="rId23"/>
    <p:sldId id="308" r:id="rId24"/>
    <p:sldId id="330" r:id="rId25"/>
    <p:sldId id="307" r:id="rId26"/>
    <p:sldId id="306" r:id="rId27"/>
    <p:sldId id="326" r:id="rId28"/>
    <p:sldId id="312" r:id="rId29"/>
    <p:sldId id="325" r:id="rId30"/>
    <p:sldId id="327" r:id="rId31"/>
    <p:sldId id="331" r:id="rId32"/>
    <p:sldId id="266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33" autoAdjust="0"/>
    <p:restoredTop sz="87528" autoAdjust="0"/>
  </p:normalViewPr>
  <p:slideViewPr>
    <p:cSldViewPr>
      <p:cViewPr varScale="1">
        <p:scale>
          <a:sx n="69" d="100"/>
          <a:sy n="69" d="100"/>
        </p:scale>
        <p:origin x="1650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2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76892482-C776-48E8-ADF0-1FAC530EC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etest.com.cn/articleview/2007/3/23/article_view_31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http://www.getest.com.cn/UserFiles/2007-3/23/200732311318683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/>
          </p:cNvSpPr>
          <p:nvPr/>
        </p:nvSpPr>
        <p:spPr bwMode="auto">
          <a:xfrm>
            <a:off x="611561" y="476250"/>
            <a:ext cx="784887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altLang="zh-CN" sz="3200" b="1" dirty="0">
                <a:latin typeface="微软雅黑"/>
                <a:ea typeface="微软雅黑"/>
                <a:cs typeface="微软雅黑"/>
              </a:rPr>
              <a:t>DMR </a:t>
            </a:r>
            <a:r>
              <a:rPr lang="en-US" altLang="zh-CN" sz="3200" b="1" dirty="0">
                <a:latin typeface="微软雅黑"/>
                <a:ea typeface="微软雅黑"/>
                <a:cs typeface="微软雅黑"/>
              </a:rPr>
              <a:t>Repeater Tune and Test</a:t>
            </a:r>
            <a:endParaRPr lang="en-GB" altLang="zh-CN" sz="3200" b="1" dirty="0">
              <a:latin typeface="微软雅黑"/>
              <a:ea typeface="微软雅黑"/>
              <a:cs typeface="微软雅黑"/>
            </a:endParaRPr>
          </a:p>
          <a:p>
            <a:pPr eaLnBrk="0" hangingPunct="0"/>
            <a:r>
              <a:rPr lang="en-GB" altLang="zh-CN" sz="4400" dirty="0"/>
              <a:t> </a:t>
            </a:r>
            <a:endParaRPr lang="en-US" altLang="zh-CN" sz="4400" dirty="0"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934D46-677D-363A-F662-0603F5E72239}"/>
              </a:ext>
            </a:extLst>
          </p:cNvPr>
          <p:cNvGrpSpPr/>
          <p:nvPr/>
        </p:nvGrpSpPr>
        <p:grpSpPr>
          <a:xfrm>
            <a:off x="3059832" y="1916832"/>
            <a:ext cx="2624969" cy="872152"/>
            <a:chOff x="4436764" y="2415173"/>
            <a:chExt cx="3226874" cy="97738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4DA29D8-8BAA-86F9-98FC-188DCD4F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716" b="89450" l="3938" r="97617">
                          <a14:foregroundMark x1="4041" y1="59174" x2="11192" y2="74312"/>
                          <a14:foregroundMark x1="88808" y1="55963" x2="90881" y2="73394"/>
                          <a14:foregroundMark x1="81451" y1="67890" x2="82694" y2="67431"/>
                          <a14:foregroundMark x1="94093" y1="86239" x2="97617" y2="70642"/>
                          <a14:foregroundMark x1="23212" y1="59633" x2="18653" y2="669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6764" y="2415173"/>
              <a:ext cx="3226874" cy="72761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FEAC6EB-CED4-4ADA-0CCC-005307981364}"/>
                </a:ext>
              </a:extLst>
            </p:cNvPr>
            <p:cNvSpPr txBox="1"/>
            <p:nvPr/>
          </p:nvSpPr>
          <p:spPr>
            <a:xfrm>
              <a:off x="5485262" y="3037833"/>
              <a:ext cx="1017416" cy="3547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DR600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DE2CE74-65A2-11BE-583C-3E1AF89965EE}"/>
              </a:ext>
            </a:extLst>
          </p:cNvPr>
          <p:cNvGrpSpPr/>
          <p:nvPr/>
        </p:nvGrpSpPr>
        <p:grpSpPr>
          <a:xfrm>
            <a:off x="3077631" y="3555307"/>
            <a:ext cx="2692864" cy="1040216"/>
            <a:chOff x="4376332" y="4006439"/>
            <a:chExt cx="3226874" cy="108869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36760C-9FD8-3E3C-CA43-6D695F2A9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332" y="4006439"/>
              <a:ext cx="3226874" cy="75854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DCF5A61-6420-ECD1-23C7-E8B697F7A33E}"/>
                </a:ext>
              </a:extLst>
            </p:cNvPr>
            <p:cNvSpPr/>
            <p:nvPr/>
          </p:nvSpPr>
          <p:spPr>
            <a:xfrm>
              <a:off x="5524087" y="4700133"/>
              <a:ext cx="903201" cy="395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TR850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31" descr="IMG_20140513_0922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547211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5288" y="908050"/>
            <a:ext cx="7239000" cy="4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10000"/>
              </a:lnSpc>
              <a:buClr>
                <a:schemeClr val="accent1"/>
              </a:buClr>
              <a:buSzPct val="65000"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</a:rPr>
              <a:t>SQL1 Open and Close</a:t>
            </a:r>
            <a:endParaRPr kumimoji="0" lang="en-US" altLang="zh-CN" dirty="0">
              <a:solidFill>
                <a:srgbClr val="00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Parameter Tune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000760" y="1214422"/>
            <a:ext cx="2643187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ea"/>
                <a:ea typeface="+mn-ea"/>
              </a:rPr>
              <a:t>Set the HP8921 to RX test mode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ea typeface="宋体" pitchFamily="2" charset="-122"/>
              </a:rPr>
              <a:t>Enter to PC tune mode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ea typeface="宋体" pitchFamily="2" charset="-122"/>
              </a:rPr>
              <a:t>3.Double Click “SQL1 Open”  and enter  to F1 to F6 in sequence, then click “Start”. When the data on pc is stable, click stop.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ea typeface="宋体" pitchFamily="2" charset="-122"/>
              </a:rPr>
              <a:t>4.Then click “:OK “ to save it.</a:t>
            </a:r>
          </a:p>
        </p:txBody>
      </p:sp>
      <p:sp>
        <p:nvSpPr>
          <p:cNvPr id="9" name="矩形 8"/>
          <p:cNvSpPr/>
          <p:nvPr/>
        </p:nvSpPr>
        <p:spPr>
          <a:xfrm>
            <a:off x="611188" y="3933825"/>
            <a:ext cx="1081087" cy="431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857884" y="4714884"/>
          <a:ext cx="2699791" cy="6480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 rowSpan="2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   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SQL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dirty="0"/>
                        <a:t>-123dBm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-125dBm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089" name="TextBox 11"/>
          <p:cNvSpPr txBox="1">
            <a:spLocks noChangeArrowheads="1"/>
          </p:cNvSpPr>
          <p:nvPr/>
        </p:nvSpPr>
        <p:spPr bwMode="auto">
          <a:xfrm>
            <a:off x="179388" y="5300663"/>
            <a:ext cx="1439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微软雅黑"/>
                <a:ea typeface="微软雅黑"/>
                <a:cs typeface="微软雅黑"/>
              </a:rPr>
              <a:t>Adjust this value according to SQL open and close lever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46090" name="TextBox 12"/>
          <p:cNvSpPr txBox="1">
            <a:spLocks noChangeArrowheads="1"/>
          </p:cNvSpPr>
          <p:nvPr/>
        </p:nvSpPr>
        <p:spPr bwMode="auto">
          <a:xfrm>
            <a:off x="2214546" y="5286388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750" y="3357563"/>
            <a:ext cx="1079500" cy="431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63713" y="4076700"/>
            <a:ext cx="1079500" cy="3603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268538" y="4437063"/>
            <a:ext cx="215900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27088" y="4221163"/>
            <a:ext cx="0" cy="936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标注 32"/>
          <p:cNvSpPr/>
          <p:nvPr/>
        </p:nvSpPr>
        <p:spPr bwMode="auto">
          <a:xfrm>
            <a:off x="539750" y="2420938"/>
            <a:ext cx="1746234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</a:t>
            </a:r>
            <a:r>
              <a:rPr lang="en-US" altLang="zh-CN" sz="1200" dirty="0" err="1"/>
              <a:t>Freq:RX</a:t>
            </a:r>
            <a:r>
              <a:rPr lang="en-US" altLang="zh-CN" sz="1200" dirty="0"/>
              <a:t>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17" descr="IMG_20140512_1527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1438"/>
            <a:ext cx="565308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85720" y="857232"/>
            <a:ext cx="7239000" cy="4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10000"/>
              </a:lnSpc>
              <a:buClr>
                <a:schemeClr val="accent1"/>
              </a:buClr>
              <a:buSzPct val="65000"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</a:rPr>
              <a:t>SQL9 Open, SQL9 Close</a:t>
            </a:r>
            <a:endParaRPr kumimoji="0" lang="en-US" altLang="zh-CN" dirty="0">
              <a:solidFill>
                <a:srgbClr val="00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Parameter Tune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011863" y="1268413"/>
            <a:ext cx="2643187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j-lt"/>
                <a:ea typeface="+mn-ea"/>
              </a:rPr>
              <a:t>Set the HP to RX test 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j-lt"/>
                <a:ea typeface="宋体" pitchFamily="2" charset="-122"/>
              </a:rPr>
              <a:t>Enter to pc  tune mode</a:t>
            </a:r>
            <a:endParaRPr lang="en-US" altLang="zh-CN" sz="1400" dirty="0">
              <a:latin typeface="+mj-lt"/>
              <a:ea typeface="微软雅黑" pitchFamily="34" charset="-122"/>
            </a:endParaRP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j-lt"/>
                <a:ea typeface="宋体" pitchFamily="2" charset="-122"/>
              </a:rPr>
              <a:t>Double click “SQL9 Open” and enter to F1 to F6 in sequence.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latin typeface="+mj-lt"/>
                <a:ea typeface="宋体" pitchFamily="2" charset="-122"/>
              </a:rPr>
              <a:t>4. Click “Start”, when the data is stable, click “stop’.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latin typeface="+mj-lt"/>
                <a:ea typeface="宋体" pitchFamily="2" charset="-122"/>
              </a:rPr>
              <a:t>5. After adjust all the </a:t>
            </a:r>
            <a:r>
              <a:rPr lang="en-US" altLang="zh-CN" sz="1400" dirty="0" err="1">
                <a:latin typeface="+mj-lt"/>
                <a:ea typeface="宋体" pitchFamily="2" charset="-122"/>
              </a:rPr>
              <a:t>freuqnecy</a:t>
            </a:r>
            <a:r>
              <a:rPr lang="en-US" altLang="zh-CN" sz="1400" dirty="0">
                <a:latin typeface="+mj-lt"/>
                <a:ea typeface="宋体" pitchFamily="2" charset="-122"/>
              </a:rPr>
              <a:t>, click “ok” to save the data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latin typeface="+mj-lt"/>
                <a:ea typeface="宋体" pitchFamily="2" charset="-122"/>
              </a:rPr>
              <a:t>6. Use the same way to adjust the SQL9 Close.</a:t>
            </a:r>
            <a:endParaRPr lang="zh-CN" altLang="en-US" sz="1400" dirty="0">
              <a:latin typeface="+mj-lt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288" y="4005263"/>
            <a:ext cx="1081087" cy="3603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000760" y="5143512"/>
          <a:ext cx="2699791" cy="6019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426">
                <a:tc rowSpan="2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      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SQL9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dirty="0"/>
                        <a:t>-116dBm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Close</a:t>
                      </a: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-119dBm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113" name="TextBox 11"/>
          <p:cNvSpPr txBox="1">
            <a:spLocks noChangeArrowheads="1"/>
          </p:cNvSpPr>
          <p:nvPr/>
        </p:nvSpPr>
        <p:spPr bwMode="auto">
          <a:xfrm>
            <a:off x="179388" y="5229225"/>
            <a:ext cx="1439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微软雅黑"/>
                <a:ea typeface="微软雅黑"/>
                <a:cs typeface="微软雅黑"/>
              </a:rPr>
              <a:t>Adjust this value according to SQL open and close lever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850" y="3429000"/>
            <a:ext cx="1079500" cy="3603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47813" y="4149725"/>
            <a:ext cx="1079500" cy="358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2627313" y="4292600"/>
            <a:ext cx="576262" cy="865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827088" y="4365625"/>
            <a:ext cx="0" cy="935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8" name="TextBox 19"/>
          <p:cNvSpPr txBox="1">
            <a:spLocks noChangeArrowheads="1"/>
          </p:cNvSpPr>
          <p:nvPr/>
        </p:nvSpPr>
        <p:spPr bwMode="auto">
          <a:xfrm>
            <a:off x="2268538" y="5300663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圆角矩形标注 20"/>
          <p:cNvSpPr/>
          <p:nvPr/>
        </p:nvSpPr>
        <p:spPr bwMode="auto">
          <a:xfrm>
            <a:off x="539750" y="2420938"/>
            <a:ext cx="1460482" cy="612775"/>
          </a:xfrm>
          <a:prstGeom prst="wedgeRoundRectCallout">
            <a:avLst>
              <a:gd name="adj1" fmla="val -37020"/>
              <a:gd name="adj2" fmla="val 11425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</a:t>
            </a:r>
            <a:r>
              <a:rPr lang="en-US" altLang="zh-CN" sz="1200" dirty="0" err="1"/>
              <a:t>Freq:RX</a:t>
            </a:r>
            <a:r>
              <a:rPr lang="en-US" altLang="zh-CN" sz="1200" dirty="0"/>
              <a:t>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latin typeface="+mn-lt"/>
                <a:ea typeface="+mn-ea"/>
              </a:rPr>
              <a:t>Test frequency stability</a:t>
            </a:r>
            <a:endParaRPr kumimoji="0" lang="en-US" altLang="zh-CN" dirty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1438"/>
            <a:ext cx="5878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3850" y="3284538"/>
            <a:ext cx="1214438" cy="5000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1547813" y="3644900"/>
            <a:ext cx="1439862" cy="1643063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Box 10"/>
          <p:cNvSpPr txBox="1">
            <a:spLocks noChangeArrowheads="1"/>
          </p:cNvSpPr>
          <p:nvPr/>
        </p:nvSpPr>
        <p:spPr bwMode="auto">
          <a:xfrm>
            <a:off x="2195513" y="5229225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微软雅黑"/>
                <a:ea typeface="微软雅黑"/>
                <a:cs typeface="微软雅黑"/>
              </a:rPr>
              <a:t>Tune Mode: Manual</a:t>
            </a:r>
            <a:endParaRPr lang="zh-CN" altLang="en-US" sz="14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850" y="3860800"/>
            <a:ext cx="1214438" cy="5000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000760" y="1500174"/>
            <a:ext cx="2643187" cy="11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the HP8921 to </a:t>
            </a:r>
            <a:r>
              <a:rPr lang="en-US" altLang="zh-CN" sz="1600" dirty="0" err="1">
                <a:latin typeface="+mn-lt"/>
                <a:ea typeface="+mn-ea"/>
              </a:rPr>
              <a:t>tx</a:t>
            </a:r>
            <a:r>
              <a:rPr lang="en-US" altLang="zh-CN" sz="1600" dirty="0">
                <a:latin typeface="+mn-lt"/>
                <a:ea typeface="+mn-ea"/>
              </a:rPr>
              <a:t> test.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Press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ptt</a:t>
            </a:r>
            <a:r>
              <a:rPr lang="en-US" altLang="zh-CN" sz="1600" dirty="0">
                <a:latin typeface="+mn-lt"/>
                <a:ea typeface="宋体" pitchFamily="2" charset="-122"/>
              </a:rPr>
              <a:t> to transmit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View the TX Freq Error 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6012160" y="3284984"/>
          <a:ext cx="2708443" cy="518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/>
                        <a:t>Frequency stability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100Hz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3" name="形状 17"/>
          <p:cNvCxnSpPr/>
          <p:nvPr/>
        </p:nvCxnSpPr>
        <p:spPr>
          <a:xfrm rot="5400000" flipH="1" flipV="1">
            <a:off x="467518" y="4869657"/>
            <a:ext cx="1008063" cy="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9" name="TextBox 10"/>
          <p:cNvSpPr txBox="1">
            <a:spLocks noChangeArrowheads="1"/>
          </p:cNvSpPr>
          <p:nvPr/>
        </p:nvSpPr>
        <p:spPr bwMode="auto">
          <a:xfrm>
            <a:off x="107950" y="5373688"/>
            <a:ext cx="18716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latin typeface="微软雅黑"/>
                <a:ea typeface="微软雅黑"/>
                <a:cs typeface="微软雅黑"/>
              </a:rPr>
              <a:t>Set the </a:t>
            </a:r>
            <a:r>
              <a:rPr lang="en-US" altLang="zh-CN" sz="1400" dirty="0" err="1">
                <a:latin typeface="微软雅黑"/>
                <a:ea typeface="微软雅黑"/>
                <a:cs typeface="微软雅黑"/>
              </a:rPr>
              <a:t>tx</a:t>
            </a:r>
            <a:r>
              <a:rPr lang="en-US" altLang="zh-CN" sz="1400" dirty="0">
                <a:latin typeface="微软雅黑"/>
                <a:ea typeface="微软雅黑"/>
                <a:cs typeface="微软雅黑"/>
              </a:rPr>
              <a:t> frequency of your radio</a:t>
            </a:r>
            <a:endParaRPr lang="zh-CN" altLang="en-US" sz="1400" dirty="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57158" y="928670"/>
            <a:ext cx="7239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Test High/Low Power</a:t>
            </a:r>
            <a:endParaRPr kumimoji="0" lang="en-US" altLang="zh-CN" dirty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286512" y="1000108"/>
            <a:ext cx="2643188" cy="33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the HP8921 to </a:t>
            </a:r>
            <a:r>
              <a:rPr lang="en-US" altLang="zh-CN" sz="1600" dirty="0" err="1">
                <a:latin typeface="+mn-lt"/>
                <a:ea typeface="+mn-ea"/>
              </a:rPr>
              <a:t>Tx</a:t>
            </a:r>
            <a:r>
              <a:rPr lang="en-US" altLang="zh-CN" sz="1600" dirty="0">
                <a:latin typeface="+mn-lt"/>
                <a:ea typeface="+mn-ea"/>
              </a:rPr>
              <a:t> test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Press PTT to transmit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View the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tx</a:t>
            </a:r>
            <a:r>
              <a:rPr lang="en-US" altLang="zh-CN" sz="1600" dirty="0">
                <a:latin typeface="+mn-lt"/>
                <a:ea typeface="宋体" pitchFamily="2" charset="-122"/>
              </a:rPr>
              <a:t> power value on HP8921,and view the current value on DC power supply.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the  low , mid and high frequency</a:t>
            </a:r>
            <a:r>
              <a:rPr lang="en-US" altLang="zh-CN" sz="1400" dirty="0">
                <a:ea typeface="宋体" pitchFamily="2" charset="-122"/>
              </a:rPr>
              <a:t>.</a:t>
            </a:r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6143625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68313" y="3500438"/>
            <a:ext cx="1285875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63713" y="3573463"/>
            <a:ext cx="1285875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2" name="形状 24"/>
          <p:cNvCxnSpPr/>
          <p:nvPr/>
        </p:nvCxnSpPr>
        <p:spPr>
          <a:xfrm rot="16200000" flipV="1">
            <a:off x="323056" y="4653757"/>
            <a:ext cx="1655763" cy="2159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0" name="TextBox 15"/>
          <p:cNvSpPr txBox="1">
            <a:spLocks noChangeArrowheads="1"/>
          </p:cNvSpPr>
          <p:nvPr/>
        </p:nvSpPr>
        <p:spPr bwMode="auto">
          <a:xfrm>
            <a:off x="179388" y="5732463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微软雅黑"/>
                <a:ea typeface="微软雅黑"/>
                <a:cs typeface="微软雅黑"/>
              </a:rPr>
              <a:t>Tune Mode : Auto</a:t>
            </a:r>
            <a:endParaRPr lang="zh-CN" altLang="en-US" sz="140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5" name="形状 24"/>
          <p:cNvCxnSpPr/>
          <p:nvPr/>
        </p:nvCxnSpPr>
        <p:spPr>
          <a:xfrm rot="16200000" flipV="1">
            <a:off x="1548607" y="4725194"/>
            <a:ext cx="1655762" cy="2159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2" name="TextBox 13"/>
          <p:cNvSpPr txBox="1">
            <a:spLocks noChangeArrowheads="1"/>
          </p:cNvSpPr>
          <p:nvPr/>
        </p:nvSpPr>
        <p:spPr bwMode="auto">
          <a:xfrm>
            <a:off x="2051050" y="5661025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微软雅黑"/>
                <a:ea typeface="微软雅黑"/>
                <a:cs typeface="微软雅黑"/>
              </a:rPr>
              <a:t>Input Port: RF In</a:t>
            </a:r>
            <a:endParaRPr lang="zh-CN" altLang="en-US" sz="1400"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6444209" y="4357694"/>
          <a:ext cx="2699791" cy="10363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 rowSpan="2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      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High Power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VHF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5.0W±0.1W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UHF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4.2W±0.1W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Low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1.0W±0.2W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500826" y="5643578"/>
          <a:ext cx="2567608" cy="5976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latin typeface="+mn-ea"/>
                          <a:ea typeface="+mn-ea"/>
                        </a:rPr>
                        <a:t>Current(H)</a:t>
                      </a:r>
                      <a:endParaRPr lang="zh-CN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&lt;1.8A</a:t>
                      </a:r>
                      <a:endParaRPr lang="zh-CN" altLang="zh-CN" sz="12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>
                          <a:latin typeface="+mn-ea"/>
                          <a:ea typeface="+mn-ea"/>
                        </a:rPr>
                        <a:t>Current(L)</a:t>
                      </a:r>
                      <a:endParaRPr lang="zh-CN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&lt;1A</a:t>
                      </a:r>
                      <a:endParaRPr lang="zh-CN" altLang="en-US" sz="12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1547813" y="2636838"/>
            <a:ext cx="1152525" cy="5048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图片 48" descr="IMG_20140513_0914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60499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Test the max deviation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8313" y="3500438"/>
            <a:ext cx="1150937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5738" y="3573463"/>
            <a:ext cx="1008062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1" name="形状 24"/>
          <p:cNvCxnSpPr/>
          <p:nvPr/>
        </p:nvCxnSpPr>
        <p:spPr>
          <a:xfrm rot="5400000" flipH="1" flipV="1">
            <a:off x="41275" y="4791076"/>
            <a:ext cx="1584325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形状 24"/>
          <p:cNvCxnSpPr/>
          <p:nvPr/>
        </p:nvCxnSpPr>
        <p:spPr>
          <a:xfrm rot="16200000" flipV="1">
            <a:off x="4464050" y="3968750"/>
            <a:ext cx="1871663" cy="1223963"/>
          </a:xfrm>
          <a:prstGeom prst="bentConnector3">
            <a:avLst>
              <a:gd name="adj1" fmla="val 10860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3" name="TextBox 15"/>
          <p:cNvSpPr txBox="1">
            <a:spLocks noChangeArrowheads="1"/>
          </p:cNvSpPr>
          <p:nvPr/>
        </p:nvSpPr>
        <p:spPr bwMode="auto">
          <a:xfrm>
            <a:off x="0" y="5589588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>
                <a:latin typeface="微软雅黑"/>
                <a:ea typeface="微软雅黑"/>
                <a:cs typeface="微软雅黑"/>
              </a:rPr>
              <a:t>Tune Mode : Auto</a:t>
            </a:r>
            <a:endParaRPr lang="zh-CN" altLang="en-US" sz="14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52234" name="TextBox 17"/>
          <p:cNvSpPr txBox="1">
            <a:spLocks noChangeArrowheads="1"/>
          </p:cNvSpPr>
          <p:nvPr/>
        </p:nvSpPr>
        <p:spPr bwMode="auto">
          <a:xfrm>
            <a:off x="5795963" y="5516563"/>
            <a:ext cx="2286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/>
                <a:ea typeface="微软雅黑"/>
                <a:cs typeface="微软雅黑"/>
              </a:rPr>
              <a:t>AFGenl Freq:1KHz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300788" y="1557338"/>
            <a:ext cx="2643187" cy="2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HP8921 to </a:t>
            </a:r>
            <a:r>
              <a:rPr lang="en-US" altLang="zh-CN" sz="1600" dirty="0" err="1">
                <a:latin typeface="+mn-lt"/>
                <a:ea typeface="+mn-ea"/>
              </a:rPr>
              <a:t>tx</a:t>
            </a:r>
            <a:r>
              <a:rPr lang="en-US" altLang="zh-CN" sz="1600" dirty="0">
                <a:latin typeface="+mn-lt"/>
                <a:ea typeface="+mn-ea"/>
              </a:rPr>
              <a:t> test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Press PTT to transmit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View the FM deviation on the HP8921.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the Low, mid and high frequency.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443663" y="4581525"/>
          <a:ext cx="2567608" cy="5976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25KHz</a:t>
                      </a:r>
                      <a:endParaRPr lang="zh-CN" altLang="en-US" sz="12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3.8kHz~4.8KHz;</a:t>
                      </a:r>
                      <a:endParaRPr lang="zh-CN" altLang="zh-CN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12.5KHz</a:t>
                      </a:r>
                      <a:endParaRPr lang="zh-CN" altLang="en-US" sz="12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1.8kHz~2.5kHz</a:t>
                      </a:r>
                      <a:r>
                        <a:rPr lang="zh-CN" altLang="zh-CN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30"/>
          <p:cNvSpPr/>
          <p:nvPr/>
        </p:nvSpPr>
        <p:spPr>
          <a:xfrm>
            <a:off x="3995738" y="4076700"/>
            <a:ext cx="1008062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6" name="形状 24"/>
          <p:cNvCxnSpPr/>
          <p:nvPr/>
        </p:nvCxnSpPr>
        <p:spPr>
          <a:xfrm rot="5400000" flipH="1" flipV="1">
            <a:off x="4433888" y="5006975"/>
            <a:ext cx="863600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9" name="矩形 38"/>
          <p:cNvSpPr>
            <a:spLocks noChangeArrowheads="1"/>
          </p:cNvSpPr>
          <p:nvPr/>
        </p:nvSpPr>
        <p:spPr bwMode="auto">
          <a:xfrm>
            <a:off x="3571868" y="5429264"/>
            <a:ext cx="23342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/>
              <a:t>Modulation Sensitivity:50mV</a:t>
            </a:r>
            <a:endParaRPr lang="zh-CN" alt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987675" y="5876925"/>
            <a:ext cx="1857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1:50Hz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15KHz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16238" y="4005263"/>
            <a:ext cx="1008062" cy="7254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7" name="形状 24"/>
          <p:cNvCxnSpPr/>
          <p:nvPr/>
        </p:nvCxnSpPr>
        <p:spPr>
          <a:xfrm rot="16200000" flipV="1">
            <a:off x="2700337" y="5300663"/>
            <a:ext cx="1152525" cy="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23" descr="IMG_20140512_1508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59769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14282" y="928670"/>
            <a:ext cx="7239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Test the wide band modulation sensitivity</a:t>
            </a:r>
            <a:endParaRPr kumimoji="0" lang="en-US" altLang="zh-CN" dirty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4300" y="3500438"/>
            <a:ext cx="1008063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3" name="形状 24"/>
          <p:cNvCxnSpPr/>
          <p:nvPr/>
        </p:nvCxnSpPr>
        <p:spPr>
          <a:xfrm rot="16200000" flipV="1">
            <a:off x="4212431" y="3717132"/>
            <a:ext cx="2087563" cy="1511300"/>
          </a:xfrm>
          <a:prstGeom prst="bentConnector3">
            <a:avLst>
              <a:gd name="adj1" fmla="val 11092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17"/>
          <p:cNvSpPr txBox="1">
            <a:spLocks noChangeArrowheads="1"/>
          </p:cNvSpPr>
          <p:nvPr/>
        </p:nvSpPr>
        <p:spPr bwMode="auto">
          <a:xfrm>
            <a:off x="4429124" y="5786454"/>
            <a:ext cx="2286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latin typeface="微软雅黑"/>
                <a:ea typeface="微软雅黑"/>
                <a:cs typeface="微软雅黑"/>
              </a:rPr>
              <a:t>AFGenl</a:t>
            </a:r>
            <a:r>
              <a:rPr lang="en-US" altLang="zh-CN" sz="1400" dirty="0">
                <a:latin typeface="微软雅黑"/>
                <a:ea typeface="微软雅黑"/>
                <a:cs typeface="微软雅黑"/>
              </a:rPr>
              <a:t> Freq:1KHz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300788" y="1412875"/>
            <a:ext cx="2643187" cy="37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HP8921 to </a:t>
            </a:r>
            <a:r>
              <a:rPr lang="en-US" altLang="zh-CN" sz="1600" dirty="0" err="1">
                <a:latin typeface="+mn-lt"/>
                <a:ea typeface="+mn-ea"/>
              </a:rPr>
              <a:t>tx</a:t>
            </a:r>
            <a:r>
              <a:rPr lang="en-US" altLang="zh-CN" sz="1600" dirty="0">
                <a:latin typeface="+mn-lt"/>
                <a:ea typeface="+mn-ea"/>
              </a:rPr>
              <a:t> test mode.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Switch the channel to wide band. (25k), then press PTT to transmit.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Adjust the value of AF Gen Lv1 to let the FM deviation equal to 3k.  The value of AF Gen1 LV1 is the modulation sensitivity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357950" y="5500702"/>
          <a:ext cx="2495600" cy="8763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9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305">
                <a:tc>
                  <a:txBody>
                    <a:bodyPr/>
                    <a:lstStyle/>
                    <a:p>
                      <a:r>
                        <a:rPr lang="en-US" altLang="zh-CN" sz="1200" b="0" dirty="0">
                          <a:latin typeface="微软雅黑" pitchFamily="34" charset="-122"/>
                          <a:ea typeface="微软雅黑" pitchFamily="34" charset="-122"/>
                        </a:rPr>
                        <a:t>Modulation</a:t>
                      </a:r>
                      <a:r>
                        <a:rPr lang="en-US" altLang="zh-CN" sz="1200" b="0" baseline="0" dirty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</a:p>
                    <a:p>
                      <a:r>
                        <a:rPr lang="en-US" altLang="zh-CN" sz="1200" b="0" baseline="0" dirty="0">
                          <a:latin typeface="微软雅黑" pitchFamily="34" charset="-122"/>
                          <a:ea typeface="微软雅黑" pitchFamily="34" charset="-122"/>
                        </a:rPr>
                        <a:t>Sensitivity</a:t>
                      </a:r>
                      <a:endParaRPr lang="zh-CN" altLang="en-US" sz="12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12mV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5mV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矩形 30"/>
          <p:cNvSpPr/>
          <p:nvPr/>
        </p:nvSpPr>
        <p:spPr>
          <a:xfrm>
            <a:off x="3924300" y="4005263"/>
            <a:ext cx="1008063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1050" y="5516563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43213" y="4076700"/>
            <a:ext cx="1008062" cy="5810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7" name="形状 24"/>
          <p:cNvCxnSpPr/>
          <p:nvPr/>
        </p:nvCxnSpPr>
        <p:spPr>
          <a:xfrm rot="5400000" flipH="1" flipV="1">
            <a:off x="2916237" y="5084763"/>
            <a:ext cx="720725" cy="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25" descr="IMG_20140513_0916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60499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Narrow band modulation sensitivity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4300" y="3644900"/>
            <a:ext cx="1008063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4278" name="TextBox 17"/>
          <p:cNvSpPr txBox="1">
            <a:spLocks noChangeArrowheads="1"/>
          </p:cNvSpPr>
          <p:nvPr/>
        </p:nvSpPr>
        <p:spPr bwMode="auto">
          <a:xfrm>
            <a:off x="5364163" y="5445125"/>
            <a:ext cx="2286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/>
                <a:ea typeface="微软雅黑"/>
                <a:cs typeface="微软雅黑"/>
              </a:rPr>
              <a:t>AFGenl Freq:1KHz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372225" y="1412875"/>
            <a:ext cx="2643188" cy="374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the HP to </a:t>
            </a:r>
            <a:r>
              <a:rPr lang="en-US" altLang="zh-CN" sz="1600" dirty="0" err="1">
                <a:latin typeface="+mn-lt"/>
                <a:ea typeface="+mn-ea"/>
              </a:rPr>
              <a:t>Tx</a:t>
            </a:r>
            <a:r>
              <a:rPr lang="en-US" altLang="zh-CN" sz="1600" dirty="0">
                <a:latin typeface="+mn-lt"/>
                <a:ea typeface="+mn-ea"/>
              </a:rPr>
              <a:t> test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Switch the channel to Narrow band(12.5K),then press PTT to transmit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Adjust the value of AF Gen1 Lv1 and let the FM Deviation to 1.5K. The value of </a:t>
            </a:r>
            <a:r>
              <a:rPr lang="zh-CN" altLang="en-US" sz="1600" dirty="0">
                <a:latin typeface="+mn-lt"/>
                <a:ea typeface="宋体" pitchFamily="2" charset="-122"/>
              </a:rPr>
              <a:t> “</a:t>
            </a:r>
            <a:r>
              <a:rPr lang="en-US" altLang="zh-CN" sz="1600" dirty="0">
                <a:latin typeface="+mn-lt"/>
                <a:ea typeface="宋体" pitchFamily="2" charset="-122"/>
              </a:rPr>
              <a:t>AF Gen1 Lv1</a:t>
            </a:r>
            <a:r>
              <a:rPr lang="zh-CN" altLang="en-US" sz="1600" dirty="0">
                <a:latin typeface="+mn-lt"/>
                <a:ea typeface="宋体" pitchFamily="2" charset="-122"/>
              </a:rPr>
              <a:t>”</a:t>
            </a:r>
            <a:r>
              <a:rPr lang="en-US" altLang="zh-CN" sz="1600" dirty="0">
                <a:latin typeface="+mn-lt"/>
                <a:ea typeface="宋体" pitchFamily="2" charset="-122"/>
              </a:rPr>
              <a:t>is the modulation sensitivity.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39975" y="5589588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843213" y="4149725"/>
            <a:ext cx="1008062" cy="7239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7" name="形状 24"/>
          <p:cNvCxnSpPr/>
          <p:nvPr/>
        </p:nvCxnSpPr>
        <p:spPr>
          <a:xfrm rot="5400000" flipH="1" flipV="1">
            <a:off x="2952750" y="5265738"/>
            <a:ext cx="647700" cy="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6643702" y="5143512"/>
          <a:ext cx="2316088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altLang="zh-CN" sz="1200" b="0" dirty="0"/>
                        <a:t>Modulation</a:t>
                      </a:r>
                      <a:r>
                        <a:rPr lang="en-US" altLang="zh-CN" sz="1200" b="0" baseline="0" dirty="0"/>
                        <a:t> Sensitivity</a:t>
                      </a:r>
                      <a:endParaRPr lang="zh-CN" altLang="en-US" sz="12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12mV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5mV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形状 24"/>
          <p:cNvCxnSpPr/>
          <p:nvPr/>
        </p:nvCxnSpPr>
        <p:spPr>
          <a:xfrm rot="16200000" flipV="1">
            <a:off x="4643438" y="4076700"/>
            <a:ext cx="1512888" cy="1081087"/>
          </a:xfrm>
          <a:prstGeom prst="bentConnector3">
            <a:avLst>
              <a:gd name="adj1" fmla="val 99271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924300" y="4149725"/>
            <a:ext cx="1008063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23" descr="IMG_20140512_1509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59864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Test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en-US" altLang="zh-CN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Tx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 distortion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95738" y="3573463"/>
            <a:ext cx="1008062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3" name="形状 24"/>
          <p:cNvCxnSpPr/>
          <p:nvPr/>
        </p:nvCxnSpPr>
        <p:spPr>
          <a:xfrm rot="16200000" flipV="1">
            <a:off x="4211638" y="4005263"/>
            <a:ext cx="1800225" cy="936625"/>
          </a:xfrm>
          <a:prstGeom prst="bentConnector3">
            <a:avLst>
              <a:gd name="adj1" fmla="val 11396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TextBox 17"/>
          <p:cNvSpPr txBox="1">
            <a:spLocks noChangeArrowheads="1"/>
          </p:cNvSpPr>
          <p:nvPr/>
        </p:nvSpPr>
        <p:spPr bwMode="auto">
          <a:xfrm>
            <a:off x="4932363" y="5373688"/>
            <a:ext cx="18002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/>
                <a:ea typeface="微软雅黑"/>
                <a:cs typeface="微软雅黑"/>
              </a:rPr>
              <a:t>AFGenl Freq:1KHz</a:t>
            </a:r>
          </a:p>
        </p:txBody>
      </p:sp>
      <p:sp>
        <p:nvSpPr>
          <p:cNvPr id="55304" name="TextBox 7"/>
          <p:cNvSpPr txBox="1">
            <a:spLocks noChangeArrowheads="1"/>
          </p:cNvSpPr>
          <p:nvPr/>
        </p:nvSpPr>
        <p:spPr bwMode="auto">
          <a:xfrm>
            <a:off x="6227763" y="1341438"/>
            <a:ext cx="264318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/>
              <a:t>Set the HP8921 to TX mode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/>
              <a:t>Set the filter from 300Hz to 3Khz. Set the AFGen1 Freq to 1K. 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/>
              <a:t>Press the PTT to transmit. Adjust the  value  of Gen1 Lv1 to let the FM Deviation to 3K.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/>
              <a:t>Now set the </a:t>
            </a:r>
            <a:r>
              <a:rPr lang="en-US" altLang="zh-CN" sz="1400" dirty="0" err="1"/>
              <a:t>Distn</a:t>
            </a:r>
            <a:r>
              <a:rPr lang="en-US" altLang="zh-CN" sz="1400" dirty="0"/>
              <a:t> ,refer to picture. Please check the value of </a:t>
            </a:r>
            <a:r>
              <a:rPr lang="en-US" altLang="zh-CN" sz="1400" dirty="0" err="1"/>
              <a:t>Distn</a:t>
            </a:r>
            <a:r>
              <a:rPr lang="en-US" altLang="zh-CN" sz="1400" dirty="0"/>
              <a:t>. The distorting should be less than 3%.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400" dirty="0"/>
              <a:t>5. Use the same way to test all the Low, high and middle frequency.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143636" y="5857892"/>
          <a:ext cx="2445992" cy="30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altLang="zh-CN" sz="1200" b="0" dirty="0" err="1">
                          <a:latin typeface="微软雅黑" pitchFamily="34" charset="-122"/>
                          <a:ea typeface="微软雅黑" pitchFamily="34" charset="-122"/>
                        </a:rPr>
                        <a:t>Tx</a:t>
                      </a:r>
                      <a:r>
                        <a:rPr lang="en-US" altLang="zh-CN" sz="1200" b="0" dirty="0">
                          <a:latin typeface="微软雅黑" pitchFamily="34" charset="-122"/>
                          <a:ea typeface="微软雅黑" pitchFamily="34" charset="-122"/>
                        </a:rPr>
                        <a:t> Distortion</a:t>
                      </a:r>
                      <a:endParaRPr lang="zh-CN" altLang="en-US" sz="12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＜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313" name="矩形 38"/>
          <p:cNvSpPr>
            <a:spLocks noChangeArrowheads="1"/>
          </p:cNvSpPr>
          <p:nvPr/>
        </p:nvSpPr>
        <p:spPr bwMode="auto">
          <a:xfrm>
            <a:off x="3851275" y="5445125"/>
            <a:ext cx="1067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/>
              <a:t>Modulation </a:t>
            </a:r>
          </a:p>
          <a:p>
            <a:r>
              <a:rPr lang="en-US" altLang="zh-CN" sz="1400" dirty="0"/>
              <a:t>Sensitivity</a:t>
            </a:r>
            <a:endParaRPr lang="zh-CN" alt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987675" y="5876925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916238" y="4005263"/>
            <a:ext cx="1008062" cy="7254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7" name="形状 24"/>
          <p:cNvCxnSpPr/>
          <p:nvPr/>
        </p:nvCxnSpPr>
        <p:spPr>
          <a:xfrm rot="5400000" flipH="1" flipV="1">
            <a:off x="2905125" y="5311775"/>
            <a:ext cx="1035050" cy="63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95738" y="4005263"/>
            <a:ext cx="1008062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7" name="形状 24"/>
          <p:cNvCxnSpPr/>
          <p:nvPr/>
        </p:nvCxnSpPr>
        <p:spPr>
          <a:xfrm rot="5400000" flipH="1" flipV="1">
            <a:off x="3913188" y="4951413"/>
            <a:ext cx="1035050" cy="63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23" descr="IMG_20140512_1509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604837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Tx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S/N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1638" y="3573463"/>
            <a:ext cx="1008062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3" name="形状 24"/>
          <p:cNvCxnSpPr/>
          <p:nvPr/>
        </p:nvCxnSpPr>
        <p:spPr>
          <a:xfrm rot="16200000" flipV="1">
            <a:off x="4464050" y="3968750"/>
            <a:ext cx="1871663" cy="1223963"/>
          </a:xfrm>
          <a:prstGeom prst="bentConnector3">
            <a:avLst>
              <a:gd name="adj1" fmla="val 10860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TextBox 17"/>
          <p:cNvSpPr txBox="1">
            <a:spLocks noChangeArrowheads="1"/>
          </p:cNvSpPr>
          <p:nvPr/>
        </p:nvSpPr>
        <p:spPr bwMode="auto">
          <a:xfrm>
            <a:off x="5357818" y="5786454"/>
            <a:ext cx="1871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err="1">
                <a:latin typeface="微软雅黑"/>
                <a:ea typeface="微软雅黑"/>
                <a:cs typeface="微软雅黑"/>
              </a:rPr>
              <a:t>AFGenl</a:t>
            </a:r>
            <a:r>
              <a:rPr lang="en-US" altLang="zh-CN" sz="1400" dirty="0">
                <a:latin typeface="微软雅黑"/>
                <a:ea typeface="微软雅黑"/>
                <a:cs typeface="微软雅黑"/>
              </a:rPr>
              <a:t> Freq:1KHz</a:t>
            </a:r>
          </a:p>
        </p:txBody>
      </p: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6372225" y="1412875"/>
            <a:ext cx="2643188" cy="41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600" dirty="0">
                <a:latin typeface="+mn-lt"/>
              </a:rPr>
              <a:t>Set the HP8921 to TX mode. Filter :300Hz-3KHz.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     AF Gen1 Freq:1KHz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     AF Gen1 Lv1: modulation sensitivity. 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       Set the mode: SNR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2. Press PTT to transmit and view the value of SNR.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3. Use the same way to test Low, middle and high frequency</a:t>
            </a:r>
            <a:r>
              <a:rPr lang="en-US" altLang="zh-CN" sz="1400" dirty="0"/>
              <a:t>.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899920" y="5857892"/>
          <a:ext cx="2244080" cy="664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47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SNR(Wide)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＞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45dB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SNR(Narrow)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＞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35dB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矩形 30"/>
          <p:cNvSpPr/>
          <p:nvPr/>
        </p:nvSpPr>
        <p:spPr>
          <a:xfrm>
            <a:off x="4211638" y="4076700"/>
            <a:ext cx="1008062" cy="428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6" name="形状 24"/>
          <p:cNvCxnSpPr/>
          <p:nvPr/>
        </p:nvCxnSpPr>
        <p:spPr>
          <a:xfrm rot="5400000" flipH="1" flipV="1">
            <a:off x="4284663" y="5084763"/>
            <a:ext cx="863600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42" name="矩形 38"/>
          <p:cNvSpPr>
            <a:spLocks noChangeArrowheads="1"/>
          </p:cNvSpPr>
          <p:nvPr/>
        </p:nvSpPr>
        <p:spPr bwMode="auto">
          <a:xfrm>
            <a:off x="4211638" y="5589588"/>
            <a:ext cx="18357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/>
              <a:t>Modulation Sensitivity</a:t>
            </a:r>
            <a:endParaRPr lang="zh-CN" alt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700338" y="5589588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059113" y="4149725"/>
            <a:ext cx="1008062" cy="7239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47" name="形状 24"/>
          <p:cNvCxnSpPr/>
          <p:nvPr/>
        </p:nvCxnSpPr>
        <p:spPr>
          <a:xfrm rot="5400000" flipH="1" flipV="1">
            <a:off x="3157537" y="5248276"/>
            <a:ext cx="676275" cy="63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14" descr="IMG_20140512_1511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5689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00034" y="857232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Test the deviation of QT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、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DQT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6011863" y="1484313"/>
            <a:ext cx="2643187" cy="16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>
                <a:latin typeface="+mn-lt"/>
              </a:rPr>
              <a:t>HP8921: TX mode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400" dirty="0">
                <a:latin typeface="+mn-lt"/>
              </a:rPr>
              <a:t>      Filter:</a:t>
            </a:r>
            <a:r>
              <a:rPr lang="en-US" altLang="zh-CN" sz="1400" dirty="0">
                <a:latin typeface="+mn-lt"/>
                <a:ea typeface="微软雅黑"/>
                <a:cs typeface="微软雅黑"/>
              </a:rPr>
              <a:t>&lt;20Hz HPF</a:t>
            </a:r>
            <a:r>
              <a:rPr lang="en-US" altLang="zh-CN" sz="1400" dirty="0">
                <a:latin typeface="+mn-lt"/>
              </a:rPr>
              <a:t>,</a:t>
            </a:r>
            <a:r>
              <a:rPr lang="zh-CN" altLang="zh-CN" sz="1400" dirty="0">
                <a:latin typeface="+mn-lt"/>
              </a:rPr>
              <a:t> </a:t>
            </a:r>
            <a:r>
              <a:rPr lang="en-US" altLang="zh-CN" sz="1400" dirty="0">
                <a:latin typeface="+mn-lt"/>
                <a:ea typeface="微软雅黑"/>
                <a:cs typeface="微软雅黑"/>
              </a:rPr>
              <a:t>300Hz LPF</a:t>
            </a:r>
            <a:r>
              <a:rPr lang="zh-CN" altLang="en-US" sz="1400" dirty="0">
                <a:latin typeface="+mn-lt"/>
                <a:ea typeface="微软雅黑"/>
                <a:cs typeface="微软雅黑"/>
              </a:rPr>
              <a:t>。</a:t>
            </a:r>
            <a:endParaRPr lang="en-US" altLang="zh-CN" sz="1400" dirty="0">
              <a:latin typeface="+mn-lt"/>
            </a:endParaRPr>
          </a:p>
          <a:p>
            <a:pPr marL="228600" indent="-228600">
              <a:lnSpc>
                <a:spcPct val="150000"/>
              </a:lnSpc>
            </a:pPr>
            <a:r>
              <a:rPr lang="en-US" altLang="zh-CN" sz="1400" dirty="0">
                <a:latin typeface="+mn-lt"/>
              </a:rPr>
              <a:t>2. Press PTT to transmit 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zh-CN" sz="1400" dirty="0">
                <a:latin typeface="+mn-lt"/>
              </a:rPr>
              <a:t>3. And view the value of FM deviation.</a:t>
            </a:r>
          </a:p>
        </p:txBody>
      </p:sp>
      <p:sp>
        <p:nvSpPr>
          <p:cNvPr id="57350" name="TextBox 9"/>
          <p:cNvSpPr txBox="1">
            <a:spLocks noChangeArrowheads="1"/>
          </p:cNvSpPr>
          <p:nvPr/>
        </p:nvSpPr>
        <p:spPr bwMode="auto">
          <a:xfrm>
            <a:off x="2484438" y="5516563"/>
            <a:ext cx="250031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>
                <a:latin typeface="微软雅黑"/>
                <a:ea typeface="微软雅黑"/>
                <a:cs typeface="微软雅黑"/>
              </a:rPr>
              <a:t>Filter 1: &lt;20Hz HPF</a:t>
            </a:r>
          </a:p>
          <a:p>
            <a:pPr>
              <a:lnSpc>
                <a:spcPct val="150000"/>
              </a:lnSpc>
            </a:pPr>
            <a:r>
              <a:rPr lang="en-US" altLang="zh-CN" sz="1400">
                <a:latin typeface="微软雅黑"/>
                <a:ea typeface="微软雅黑"/>
                <a:cs typeface="微软雅黑"/>
              </a:rPr>
              <a:t>Filter 2:300Hz LPF</a:t>
            </a:r>
            <a:endParaRPr lang="zh-CN" altLang="en-US" sz="14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71775" y="4005263"/>
            <a:ext cx="1008063" cy="7254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987675" y="4724400"/>
            <a:ext cx="0" cy="8651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211638" y="1773238"/>
            <a:ext cx="1008062" cy="7239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072198" y="4429132"/>
          <a:ext cx="2857520" cy="1036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792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Deviation </a:t>
                      </a:r>
                    </a:p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(Wide)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0.5~0.9kHz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Deviation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(Narrow)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0.25~0.5kHz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771775" y="4316413"/>
            <a:ext cx="31670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>
              <a:lnSpc>
                <a:spcPct val="150000"/>
              </a:lnSpc>
              <a:tabLst>
                <a:tab pos="-600075" algn="l"/>
              </a:tabLst>
            </a:pPr>
            <a:r>
              <a:rPr lang="zh-CN" altLang="en-US" b="1">
                <a:cs typeface="Arial" charset="0"/>
              </a:rPr>
              <a:t>  </a:t>
            </a:r>
            <a:endParaRPr lang="en-US" altLang="zh-CN" b="1">
              <a:cs typeface="Arial" charset="0"/>
            </a:endParaRPr>
          </a:p>
        </p:txBody>
      </p:sp>
      <p:sp>
        <p:nvSpPr>
          <p:cNvPr id="7" name="单圆角矩形 6"/>
          <p:cNvSpPr/>
          <p:nvPr/>
        </p:nvSpPr>
        <p:spPr>
          <a:xfrm>
            <a:off x="1760538" y="1341438"/>
            <a:ext cx="6551612" cy="582612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latin typeface="+mn-lt"/>
                <a:ea typeface="微软雅黑"/>
                <a:cs typeface="微软雅黑"/>
              </a:rPr>
              <a:t>Test Equipment  </a:t>
            </a:r>
          </a:p>
        </p:txBody>
      </p:sp>
      <p:sp>
        <p:nvSpPr>
          <p:cNvPr id="8" name="单圆角矩形 7"/>
          <p:cNvSpPr/>
          <p:nvPr/>
        </p:nvSpPr>
        <p:spPr>
          <a:xfrm flipH="1">
            <a:off x="839788" y="1341438"/>
            <a:ext cx="920750" cy="582612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1755775" y="2312988"/>
            <a:ext cx="6553200" cy="582612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latin typeface="+mn-lt"/>
                <a:ea typeface="微软雅黑"/>
                <a:cs typeface="微软雅黑"/>
              </a:rPr>
              <a:t>PC software Installation</a:t>
            </a:r>
          </a:p>
        </p:txBody>
      </p:sp>
      <p:sp>
        <p:nvSpPr>
          <p:cNvPr id="10" name="单圆角矩形 9"/>
          <p:cNvSpPr/>
          <p:nvPr/>
        </p:nvSpPr>
        <p:spPr>
          <a:xfrm flipH="1">
            <a:off x="835025" y="2312988"/>
            <a:ext cx="920750" cy="582612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1755775" y="3303588"/>
            <a:ext cx="6553200" cy="582612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latin typeface="+mn-lt"/>
                <a:ea typeface="微软雅黑"/>
                <a:cs typeface="微软雅黑"/>
              </a:rPr>
              <a:t>Tune Parameter </a:t>
            </a:r>
            <a:endParaRPr lang="zh-CN" altLang="en-US" b="1" dirty="0">
              <a:latin typeface="+mn-lt"/>
              <a:ea typeface="微软雅黑"/>
              <a:cs typeface="微软雅黑"/>
            </a:endParaRPr>
          </a:p>
        </p:txBody>
      </p:sp>
      <p:sp>
        <p:nvSpPr>
          <p:cNvPr id="12" name="单圆角矩形 11"/>
          <p:cNvSpPr/>
          <p:nvPr/>
        </p:nvSpPr>
        <p:spPr>
          <a:xfrm flipH="1">
            <a:off x="835025" y="3303588"/>
            <a:ext cx="920750" cy="582612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755775" y="4310063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latin typeface="+mn-lt"/>
                <a:ea typeface="微软雅黑"/>
                <a:cs typeface="微软雅黑"/>
              </a:rPr>
              <a:t>Parameter Test</a:t>
            </a:r>
          </a:p>
        </p:txBody>
      </p:sp>
      <p:sp>
        <p:nvSpPr>
          <p:cNvPr id="14" name="单圆角矩形 13"/>
          <p:cNvSpPr/>
          <p:nvPr/>
        </p:nvSpPr>
        <p:spPr>
          <a:xfrm flipH="1">
            <a:off x="835025" y="4310063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370" name="标题 1"/>
          <p:cNvSpPr>
            <a:spLocks/>
          </p:cNvSpPr>
          <p:nvPr/>
        </p:nvSpPr>
        <p:spPr bwMode="auto">
          <a:xfrm>
            <a:off x="107950" y="188913"/>
            <a:ext cx="845026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algn="ctr">
              <a:spcBef>
                <a:spcPct val="50000"/>
              </a:spcBef>
            </a:pPr>
            <a:r>
              <a:rPr kumimoji="0" lang="en-US" altLang="zh-CN" sz="3600" b="1" dirty="0">
                <a:latin typeface="+mj-lt"/>
                <a:ea typeface="华文中宋"/>
                <a:cs typeface="华文中宋"/>
              </a:rPr>
              <a:t>Content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14282" y="908050"/>
            <a:ext cx="7239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Test VOX-1</a:t>
            </a:r>
            <a:endParaRPr kumimoji="0" lang="en-US" altLang="zh-CN" dirty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5892800" cy="3857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227763" y="1341438"/>
            <a:ext cx="2643187" cy="300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HP8921:TX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 AF Gen1 Lv1</a:t>
            </a:r>
            <a:r>
              <a:rPr lang="zh-CN" altLang="en-US" sz="1600" dirty="0">
                <a:latin typeface="+mn-lt"/>
                <a:ea typeface="宋体" pitchFamily="2" charset="-122"/>
              </a:rPr>
              <a:t>”</a:t>
            </a:r>
            <a:r>
              <a:rPr lang="en-US" altLang="zh-CN" sz="1600" dirty="0">
                <a:latin typeface="+mn-lt"/>
                <a:ea typeface="宋体" pitchFamily="2" charset="-122"/>
              </a:rPr>
              <a:t>:50mV</a:t>
            </a:r>
            <a:r>
              <a:rPr lang="zh-CN" altLang="en-US" sz="1600" dirty="0">
                <a:latin typeface="+mn-lt"/>
                <a:ea typeface="宋体" pitchFamily="2" charset="-122"/>
              </a:rPr>
              <a:t>。</a:t>
            </a:r>
            <a:endParaRPr lang="en-US" altLang="zh-CN" sz="1600" dirty="0">
              <a:latin typeface="+mn-lt"/>
              <a:ea typeface="宋体" pitchFamily="2" charset="-122"/>
            </a:endParaRP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2. Switch to the VOX channel. The radio will transmit automatically.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3. When turn of the signal of AF Gen1 Lv1, the radio will stop transmit.</a:t>
            </a:r>
          </a:p>
        </p:txBody>
      </p:sp>
      <p:sp>
        <p:nvSpPr>
          <p:cNvPr id="9" name="矩形 8"/>
          <p:cNvSpPr/>
          <p:nvPr/>
        </p:nvSpPr>
        <p:spPr>
          <a:xfrm>
            <a:off x="3851275" y="3789363"/>
            <a:ext cx="1008063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286512" y="4357694"/>
          <a:ext cx="2567608" cy="30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3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VOX 1</a:t>
                      </a:r>
                      <a:r>
                        <a:rPr lang="en-US" altLang="zh-CN" sz="1400" dirty="0"/>
                        <a:t> 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50mV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21" descr="IMG_20140513_0918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56673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214282" y="1000108"/>
            <a:ext cx="7239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kumimoji="0" lang="en-US" altLang="zh-CN" b="1" dirty="0">
                <a:solidFill>
                  <a:srgbClr val="000000"/>
                </a:solidFill>
                <a:latin typeface="+mn-lt"/>
              </a:rPr>
              <a:t>Test the max audio output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011863" y="1484313"/>
            <a:ext cx="291785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HP8921</a:t>
            </a:r>
            <a:r>
              <a:rPr lang="zh-CN" altLang="en-US" sz="1600" dirty="0">
                <a:latin typeface="+mn-lt"/>
                <a:ea typeface="+mn-ea"/>
              </a:rPr>
              <a:t>：</a:t>
            </a:r>
            <a:r>
              <a:rPr lang="en-US" altLang="zh-CN" sz="1600" dirty="0">
                <a:latin typeface="+mn-lt"/>
                <a:ea typeface="+mn-ea"/>
              </a:rPr>
              <a:t> Rx Test. 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Rotate the volume to maximum.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View the AC Level on HP8921 and view the current on power supply.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Use the same way to test wide band and narrow band.</a:t>
            </a:r>
          </a:p>
        </p:txBody>
      </p:sp>
      <p:sp>
        <p:nvSpPr>
          <p:cNvPr id="11" name="矩形 10"/>
          <p:cNvSpPr/>
          <p:nvPr/>
        </p:nvSpPr>
        <p:spPr>
          <a:xfrm>
            <a:off x="1692275" y="4292600"/>
            <a:ext cx="1008063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5373688"/>
            <a:ext cx="185737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375" y="5373688"/>
            <a:ext cx="865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Set to 16</a:t>
            </a:r>
          </a:p>
        </p:txBody>
      </p:sp>
      <p:sp>
        <p:nvSpPr>
          <p:cNvPr id="60426" name="TextBox 15"/>
          <p:cNvSpPr txBox="1">
            <a:spLocks noChangeArrowheads="1"/>
          </p:cNvSpPr>
          <p:nvPr/>
        </p:nvSpPr>
        <p:spPr bwMode="auto">
          <a:xfrm>
            <a:off x="1692275" y="544512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79838" y="3573463"/>
            <a:ext cx="1008062" cy="10080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8313" y="3500438"/>
            <a:ext cx="1079500" cy="5095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8313" y="4149725"/>
            <a:ext cx="1079500" cy="431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79838" y="4724400"/>
            <a:ext cx="1008062" cy="4333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971550" y="46529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2195513" y="4724400"/>
            <a:ext cx="0" cy="6492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4787900" y="4437063"/>
            <a:ext cx="504825" cy="102552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4" name="TextBox 25"/>
          <p:cNvSpPr txBox="1">
            <a:spLocks noChangeArrowheads="1"/>
          </p:cNvSpPr>
          <p:nvPr/>
        </p:nvSpPr>
        <p:spPr bwMode="auto">
          <a:xfrm>
            <a:off x="179388" y="5516563"/>
            <a:ext cx="1655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Amplitude:</a:t>
            </a:r>
            <a:r>
              <a:rPr lang="en-US" altLang="zh-CN" sz="1200" b="1" dirty="0"/>
              <a:t>-</a:t>
            </a:r>
            <a:r>
              <a:rPr lang="en-US" altLang="zh-CN" sz="1200" dirty="0"/>
              <a:t>47dBm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3924300" y="5157788"/>
            <a:ext cx="360363" cy="2159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067175" y="2205038"/>
            <a:ext cx="1009650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215074" y="4786322"/>
          <a:ext cx="2736304" cy="8692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92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98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Max Audio output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1.4W </a:t>
                      </a:r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0.2W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Current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＜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0.5A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圆角矩形标注 37"/>
          <p:cNvSpPr/>
          <p:nvPr/>
        </p:nvSpPr>
        <p:spPr bwMode="auto">
          <a:xfrm>
            <a:off x="468312" y="2781300"/>
            <a:ext cx="1889109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Freq: RX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61442" name="Text Box 7"/>
          <p:cNvSpPr txBox="1">
            <a:spLocks noChangeArrowheads="1"/>
          </p:cNvSpPr>
          <p:nvPr/>
        </p:nvSpPr>
        <p:spPr bwMode="auto">
          <a:xfrm>
            <a:off x="611188" y="981075"/>
            <a:ext cx="7239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kumimoji="0" lang="en-US" altLang="zh-CN" b="1" dirty="0">
                <a:solidFill>
                  <a:srgbClr val="000000"/>
                </a:solidFill>
                <a:latin typeface="+mn-lt"/>
              </a:rPr>
              <a:t>Test Rx Sensitivity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940425" y="1484313"/>
            <a:ext cx="2643188" cy="300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HP8921: Rx Test.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Rotate the volume  and adjust volume to half of maximum value.(0.5W)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View the value of SINAD.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 low, middle, high frequency.</a:t>
            </a:r>
          </a:p>
        </p:txBody>
      </p:sp>
      <p:sp>
        <p:nvSpPr>
          <p:cNvPr id="11" name="矩形 10"/>
          <p:cNvSpPr/>
          <p:nvPr/>
        </p:nvSpPr>
        <p:spPr>
          <a:xfrm>
            <a:off x="1835150" y="4221163"/>
            <a:ext cx="1008063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938" y="5300663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pic>
        <p:nvPicPr>
          <p:cNvPr id="61448" name="图片 14" descr="IMG_20140512_1526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55213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TextBox 15"/>
          <p:cNvSpPr txBox="1">
            <a:spLocks noChangeArrowheads="1"/>
          </p:cNvSpPr>
          <p:nvPr/>
        </p:nvSpPr>
        <p:spPr bwMode="auto">
          <a:xfrm>
            <a:off x="1692275" y="5300663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6072198" y="4929198"/>
          <a:ext cx="2664296" cy="518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RX Sensitivity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SINAD&gt;=12dB</a:t>
                      </a:r>
                      <a:endParaRPr lang="zh-CN" altLang="zh-CN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708400" y="3357563"/>
            <a:ext cx="1008063" cy="8683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1188" y="3284538"/>
            <a:ext cx="1081087" cy="5095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4213" y="3933825"/>
            <a:ext cx="1079500" cy="431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461" name="TextBox 21"/>
          <p:cNvSpPr txBox="1">
            <a:spLocks noChangeArrowheads="1"/>
          </p:cNvSpPr>
          <p:nvPr/>
        </p:nvSpPr>
        <p:spPr bwMode="auto">
          <a:xfrm>
            <a:off x="142844" y="5286388"/>
            <a:ext cx="1655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Amplitude:</a:t>
            </a:r>
            <a:r>
              <a:rPr lang="en-US" altLang="zh-CN" sz="1200" b="1" dirty="0"/>
              <a:t>-</a:t>
            </a:r>
            <a:r>
              <a:rPr lang="en-US" altLang="zh-CN" sz="1200" dirty="0"/>
              <a:t>119dBm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1042988" y="44370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2195513" y="44370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4211638" y="4221163"/>
            <a:ext cx="0" cy="10795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763713" y="3860800"/>
            <a:ext cx="1008062" cy="576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圆角矩形标注 31"/>
          <p:cNvSpPr/>
          <p:nvPr/>
        </p:nvSpPr>
        <p:spPr bwMode="auto">
          <a:xfrm>
            <a:off x="1763713" y="2781300"/>
            <a:ext cx="1079500" cy="612775"/>
          </a:xfrm>
          <a:prstGeom prst="wedgeRoundRectCallout">
            <a:avLst>
              <a:gd name="adj1" fmla="val -57923"/>
              <a:gd name="adj2" fmla="val 7555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Freq: </a:t>
            </a:r>
            <a:r>
              <a:rPr lang="en-US" altLang="zh-CN" sz="1200" dirty="0" err="1"/>
              <a:t>rx</a:t>
            </a:r>
            <a:r>
              <a:rPr lang="en-US" altLang="zh-CN" sz="1200" dirty="0"/>
              <a:t> frequency of the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16013" y="2133600"/>
            <a:ext cx="1152525" cy="50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62466" name="Text Box 7"/>
          <p:cNvSpPr txBox="1">
            <a:spLocks noChangeArrowheads="1"/>
          </p:cNvSpPr>
          <p:nvPr/>
        </p:nvSpPr>
        <p:spPr bwMode="auto">
          <a:xfrm>
            <a:off x="611188" y="981075"/>
            <a:ext cx="7239000" cy="4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b="1" dirty="0">
                <a:solidFill>
                  <a:srgbClr val="000000"/>
                </a:solidFill>
                <a:latin typeface="+mn-lt"/>
              </a:rPr>
              <a:t>Test SQL1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2469" name="图片 5" descr="IMG_20140512_1527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5653087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6"/>
          <p:cNvSpPr txBox="1">
            <a:spLocks noChangeArrowheads="1"/>
          </p:cNvSpPr>
          <p:nvPr/>
        </p:nvSpPr>
        <p:spPr bwMode="auto">
          <a:xfrm>
            <a:off x="1403350" y="5445125"/>
            <a:ext cx="172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 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8400" y="3644900"/>
            <a:ext cx="1008063" cy="7921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813" y="4221163"/>
            <a:ext cx="1152525" cy="5095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051050" y="4724400"/>
            <a:ext cx="0" cy="72072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4140200" y="44370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929322" y="1214422"/>
            <a:ext cx="2643188" cy="41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HP8921 to RX Test.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the SQL level to 1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Adjust the value of Amplitude. View the  RX status of radio. It can open and close its SQL at the designed input. Please refer to the following form.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low, middle and high frequency.</a:t>
            </a: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11188" y="2852738"/>
            <a:ext cx="1746234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Freq: Rx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288" y="3573463"/>
            <a:ext cx="1152525" cy="50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143636" y="5572140"/>
          <a:ext cx="2232248" cy="1036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SQL</a:t>
                      </a:r>
                      <a:r>
                        <a:rPr lang="en-US" altLang="zh-CN" sz="1400" b="0" baseline="0" dirty="0">
                          <a:latin typeface="+mn-ea"/>
                          <a:ea typeface="+mn-ea"/>
                        </a:rPr>
                        <a:t>1 Open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&gt;-119</a:t>
                      </a:r>
                      <a:r>
                        <a:rPr lang="en-US" altLang="zh-CN" sz="1400" dirty="0"/>
                        <a:t>dBm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SQL1</a:t>
                      </a:r>
                      <a:r>
                        <a:rPr lang="en-US" altLang="zh-CN" sz="1400" b="0" baseline="0" dirty="0">
                          <a:latin typeface="+mn-ea"/>
                          <a:ea typeface="+mn-ea"/>
                        </a:rPr>
                        <a:t> Close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&lt;-127</a:t>
                      </a:r>
                      <a:r>
                        <a:rPr lang="en-US" altLang="zh-CN" sz="1400" dirty="0"/>
                        <a:t>dBm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92500" y="5373688"/>
            <a:ext cx="1584325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63490" name="Text Box 7"/>
          <p:cNvSpPr txBox="1">
            <a:spLocks noChangeArrowheads="1"/>
          </p:cNvSpPr>
          <p:nvPr/>
        </p:nvSpPr>
        <p:spPr bwMode="auto">
          <a:xfrm>
            <a:off x="611188" y="981075"/>
            <a:ext cx="7239000" cy="4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b="1" dirty="0">
                <a:solidFill>
                  <a:srgbClr val="000000"/>
                </a:solidFill>
                <a:latin typeface="+mn-lt"/>
              </a:rPr>
              <a:t>SQL9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3493" name="图片 5" descr="IMG_20140512_1527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5653087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1476375" y="5589588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08400" y="3644900"/>
            <a:ext cx="1008063" cy="7921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813" y="4221163"/>
            <a:ext cx="1152525" cy="5095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124075" y="4724400"/>
            <a:ext cx="0" cy="8651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4211638" y="4508500"/>
            <a:ext cx="0" cy="8651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940425" y="1484313"/>
            <a:ext cx="26431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HP8921</a:t>
            </a:r>
            <a:r>
              <a:rPr lang="zh-CN" altLang="en-US" sz="1400" dirty="0">
                <a:latin typeface="+mn-lt"/>
                <a:ea typeface="宋体" pitchFamily="2" charset="-122"/>
              </a:rPr>
              <a:t>：</a:t>
            </a:r>
            <a:r>
              <a:rPr lang="en-US" altLang="zh-CN" sz="1400" dirty="0">
                <a:latin typeface="+mn-lt"/>
                <a:ea typeface="宋体" pitchFamily="2" charset="-122"/>
              </a:rPr>
              <a:t> Rx Test.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Set the radio SQL level to 9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Adjust the value of  Amplitude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View the RX status of radio.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        It can receive when the input signal  is above -116dBm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      It will stop receive when the input signal is below -119dBm.</a:t>
            </a:r>
          </a:p>
        </p:txBody>
      </p:sp>
      <p:sp>
        <p:nvSpPr>
          <p:cNvPr id="18" name="圆角矩形标注 17"/>
          <p:cNvSpPr/>
          <p:nvPr/>
        </p:nvSpPr>
        <p:spPr bwMode="auto">
          <a:xfrm>
            <a:off x="611188" y="2852738"/>
            <a:ext cx="1674796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</a:t>
            </a:r>
            <a:r>
              <a:rPr lang="en-US" altLang="zh-CN" sz="1200" dirty="0" err="1"/>
              <a:t>Freq:rx</a:t>
            </a:r>
            <a:r>
              <a:rPr lang="en-US" altLang="zh-CN" sz="1200" dirty="0"/>
              <a:t>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288" y="3573463"/>
            <a:ext cx="1152525" cy="50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156324" y="4868863"/>
          <a:ext cx="2630517" cy="609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63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lt"/>
                          <a:ea typeface="+mn-ea"/>
                        </a:rPr>
                        <a:t>SQL9 Open</a:t>
                      </a:r>
                      <a:endParaRPr lang="zh-CN" altLang="en-US" sz="1400" b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&gt;-116</a:t>
                      </a:r>
                      <a:r>
                        <a:rPr lang="en-US" altLang="zh-CN" sz="1400" dirty="0">
                          <a:latin typeface="+mn-lt"/>
                        </a:rPr>
                        <a:t>dBm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lt"/>
                          <a:ea typeface="+mn-ea"/>
                        </a:rPr>
                        <a:t>SQL9 Close</a:t>
                      </a:r>
                      <a:endParaRPr lang="zh-CN" altLang="en-US" sz="1400" b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lt"/>
                          <a:ea typeface="+mn-ea"/>
                        </a:rPr>
                        <a:t>&lt;-119</a:t>
                      </a:r>
                      <a:r>
                        <a:rPr lang="en-US" altLang="zh-CN" sz="1400" dirty="0">
                          <a:latin typeface="+mn-lt"/>
                        </a:rPr>
                        <a:t>dBm</a:t>
                      </a:r>
                      <a:endParaRPr lang="zh-CN" altLang="en-US" sz="1400" b="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92500" y="5445125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64514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7239000" cy="4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b="1" dirty="0">
                <a:solidFill>
                  <a:srgbClr val="000000"/>
                </a:solidFill>
                <a:latin typeface="+mn-lt"/>
              </a:rPr>
              <a:t>Test RSSI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4517" name="图片 5" descr="IMG_20140512_1524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55086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11188" y="4076700"/>
            <a:ext cx="1008062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3713" y="4149725"/>
            <a:ext cx="1008062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195513" y="4508500"/>
            <a:ext cx="0" cy="8651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940425" y="1557338"/>
            <a:ext cx="2643188" cy="33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HP8921</a:t>
            </a:r>
            <a:r>
              <a:rPr lang="zh-CN" altLang="en-US" sz="1600" dirty="0">
                <a:latin typeface="+mn-lt"/>
                <a:ea typeface="+mn-ea"/>
              </a:rPr>
              <a:t>：</a:t>
            </a:r>
            <a:r>
              <a:rPr lang="en-US" altLang="zh-CN" sz="1600" dirty="0">
                <a:latin typeface="+mn-lt"/>
                <a:ea typeface="+mn-ea"/>
              </a:rPr>
              <a:t> Rx Test.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Set the value of Amplitude to-107dBm,. View the RSSI Icon on the radio, it should have one bar.   Set the value of Amplitude to -70dBm.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Wiew</a:t>
            </a:r>
            <a:r>
              <a:rPr lang="en-US" altLang="zh-CN" sz="1600" dirty="0">
                <a:latin typeface="+mn-lt"/>
                <a:ea typeface="宋体" pitchFamily="2" charset="-122"/>
              </a:rPr>
              <a:t> the RSSI Icon on the radio, it should have four bars.</a:t>
            </a:r>
            <a:endParaRPr lang="zh-CN" altLang="zh-CN" sz="1600" dirty="0">
              <a:latin typeface="+mn-lt"/>
              <a:ea typeface="宋体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>
            <a:off x="684212" y="2708275"/>
            <a:ext cx="1744647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Freq: Rx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4523" name="TextBox 15"/>
          <p:cNvSpPr txBox="1">
            <a:spLocks noChangeArrowheads="1"/>
          </p:cNvSpPr>
          <p:nvPr/>
        </p:nvSpPr>
        <p:spPr bwMode="auto">
          <a:xfrm>
            <a:off x="1763713" y="5373688"/>
            <a:ext cx="1728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 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786446" y="5143512"/>
          <a:ext cx="3024336" cy="6619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1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Input</a:t>
                      </a:r>
                      <a:r>
                        <a:rPr lang="en-US" altLang="zh-CN" sz="1400" b="0" baseline="0" dirty="0"/>
                        <a:t> </a:t>
                      </a:r>
                      <a:r>
                        <a:rPr lang="en-US" altLang="zh-CN" sz="1400" b="0" dirty="0"/>
                        <a:t>-107dBm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One</a:t>
                      </a:r>
                      <a:r>
                        <a:rPr lang="en-US" altLang="zh-CN" sz="1400" b="0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bar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Input -70dBm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Four</a:t>
                      </a:r>
                      <a:r>
                        <a:rPr lang="en-US" altLang="zh-CN" sz="1400" b="0" baseline="0" dirty="0">
                          <a:latin typeface="+mn-ea"/>
                          <a:ea typeface="+mn-ea"/>
                        </a:rPr>
                        <a:t> bars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4213" y="981075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RX Distortion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5541" name="图片 5" descr="IMG_20140512_1522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5976938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979613" y="4437063"/>
            <a:ext cx="1008062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650" y="4292600"/>
            <a:ext cx="1008063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6375" y="2205038"/>
            <a:ext cx="1150938" cy="5762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500813" y="1071546"/>
            <a:ext cx="2643187" cy="41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HP8921</a:t>
            </a:r>
            <a:r>
              <a:rPr lang="zh-CN" altLang="en-US" sz="1600" dirty="0">
                <a:latin typeface="+mn-lt"/>
                <a:ea typeface="宋体" pitchFamily="2" charset="-122"/>
              </a:rPr>
              <a:t>：</a:t>
            </a:r>
            <a:r>
              <a:rPr lang="en-US" altLang="zh-CN" sz="1600" dirty="0">
                <a:latin typeface="+mn-lt"/>
                <a:ea typeface="宋体" pitchFamily="2" charset="-122"/>
              </a:rPr>
              <a:t> Rx Test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Adjust the volume knob and adjust the volume to half of Maximum.(0.5w)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Set HP8921 to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Distn</a:t>
            </a:r>
            <a:r>
              <a:rPr lang="en-US" altLang="zh-CN" sz="1600" dirty="0">
                <a:latin typeface="+mn-lt"/>
                <a:ea typeface="宋体" pitchFamily="2" charset="-122"/>
              </a:rPr>
              <a:t>. </a:t>
            </a:r>
            <a:r>
              <a:rPr lang="zh-CN" altLang="en-US" sz="1600" dirty="0">
                <a:latin typeface="+mn-lt"/>
                <a:ea typeface="宋体" pitchFamily="2" charset="-122"/>
              </a:rPr>
              <a:t>（</a:t>
            </a:r>
            <a:r>
              <a:rPr lang="en-US" altLang="zh-CN" sz="1600" dirty="0">
                <a:latin typeface="+mn-lt"/>
                <a:ea typeface="宋体" pitchFamily="2" charset="-122"/>
              </a:rPr>
              <a:t>Refer to the picture</a:t>
            </a:r>
            <a:r>
              <a:rPr lang="zh-CN" altLang="en-US" sz="1600" dirty="0">
                <a:latin typeface="+mn-lt"/>
                <a:ea typeface="宋体" pitchFamily="2" charset="-122"/>
              </a:rPr>
              <a:t>）</a:t>
            </a:r>
            <a:endParaRPr lang="en-US" altLang="zh-CN" sz="1600" dirty="0">
              <a:latin typeface="+mn-lt"/>
              <a:ea typeface="宋体" pitchFamily="2" charset="-122"/>
            </a:endParaRP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View the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Distn</a:t>
            </a:r>
            <a:r>
              <a:rPr lang="en-US" altLang="zh-CN" sz="1600" dirty="0">
                <a:latin typeface="+mn-lt"/>
                <a:ea typeface="宋体" pitchFamily="2" charset="-122"/>
              </a:rPr>
              <a:t> value on the HP8921. It should be less than3%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other frequencies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738" y="5516563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40200" y="3644900"/>
            <a:ext cx="1008063" cy="10128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215074" y="5572140"/>
          <a:ext cx="2458394" cy="304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7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altLang="zh-CN" sz="1200" b="0" dirty="0" err="1">
                          <a:latin typeface="微软雅黑" pitchFamily="34" charset="-122"/>
                          <a:ea typeface="微软雅黑" pitchFamily="34" charset="-122"/>
                        </a:rPr>
                        <a:t>Tx</a:t>
                      </a:r>
                      <a:r>
                        <a:rPr lang="en-US" altLang="zh-CN" sz="1200" b="0" dirty="0">
                          <a:latin typeface="微软雅黑" pitchFamily="34" charset="-122"/>
                          <a:ea typeface="微软雅黑" pitchFamily="34" charset="-122"/>
                        </a:rPr>
                        <a:t> Distortion</a:t>
                      </a:r>
                      <a:endParaRPr lang="zh-CN" altLang="en-US" sz="12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＜</a:t>
                      </a:r>
                      <a:r>
                        <a:rPr lang="en-US" altLang="zh-CN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556" name="TextBox 15"/>
          <p:cNvSpPr txBox="1">
            <a:spLocks noChangeArrowheads="1"/>
          </p:cNvSpPr>
          <p:nvPr/>
        </p:nvSpPr>
        <p:spPr bwMode="auto">
          <a:xfrm>
            <a:off x="1908175" y="5589588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1187450" y="46529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484438" y="4797425"/>
            <a:ext cx="0" cy="71913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716463" y="4724400"/>
            <a:ext cx="0" cy="8651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60" name="TextBox 19"/>
          <p:cNvSpPr txBox="1">
            <a:spLocks noChangeArrowheads="1"/>
          </p:cNvSpPr>
          <p:nvPr/>
        </p:nvSpPr>
        <p:spPr bwMode="auto">
          <a:xfrm>
            <a:off x="179388" y="5516563"/>
            <a:ext cx="1655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Amplitude: </a:t>
            </a:r>
            <a:r>
              <a:rPr lang="en-US" altLang="zh-CN" sz="1200" b="1" dirty="0"/>
              <a:t>-</a:t>
            </a:r>
            <a:r>
              <a:rPr lang="en-US" altLang="zh-CN" sz="1200" dirty="0"/>
              <a:t>47dBm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圆角矩形标注 20"/>
          <p:cNvSpPr/>
          <p:nvPr/>
        </p:nvSpPr>
        <p:spPr bwMode="auto">
          <a:xfrm>
            <a:off x="827088" y="2852738"/>
            <a:ext cx="2101838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Freq: RX frequency of the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1188" y="3644900"/>
            <a:ext cx="1152525" cy="4365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4213" y="981075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RX S/N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6565" name="图片 8" descr="IMG_20140512_1523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6192838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763713" y="4221163"/>
            <a:ext cx="1008062" cy="7921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1188" y="4221163"/>
            <a:ext cx="1152525" cy="5762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275" y="5589588"/>
            <a:ext cx="18573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95738" y="3644900"/>
            <a:ext cx="1152525" cy="11525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500813" y="1000108"/>
            <a:ext cx="2643187" cy="448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HP8921</a:t>
            </a:r>
            <a:r>
              <a:rPr lang="zh-CN" altLang="en-US" sz="1600" dirty="0">
                <a:latin typeface="+mn-lt"/>
                <a:ea typeface="宋体" pitchFamily="2" charset="-122"/>
              </a:rPr>
              <a:t>：</a:t>
            </a:r>
            <a:r>
              <a:rPr lang="en-US" altLang="zh-CN" sz="1600" dirty="0">
                <a:latin typeface="+mn-lt"/>
                <a:ea typeface="宋体" pitchFamily="2" charset="-122"/>
              </a:rPr>
              <a:t> Rx Test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Adjust the volume knob and adjust the volume to half of Maximum.(0.5w)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Set HP8921 to SNR. </a:t>
            </a:r>
            <a:r>
              <a:rPr lang="zh-CN" altLang="en-US" sz="1600" dirty="0">
                <a:latin typeface="+mn-lt"/>
                <a:ea typeface="宋体" pitchFamily="2" charset="-122"/>
              </a:rPr>
              <a:t>（</a:t>
            </a:r>
            <a:r>
              <a:rPr lang="en-US" altLang="zh-CN" sz="1600" dirty="0">
                <a:latin typeface="+mn-lt"/>
                <a:ea typeface="宋体" pitchFamily="2" charset="-122"/>
              </a:rPr>
              <a:t>Refer to the picture</a:t>
            </a:r>
            <a:r>
              <a:rPr lang="zh-CN" altLang="en-US" sz="1600" dirty="0">
                <a:latin typeface="+mn-lt"/>
                <a:ea typeface="宋体" pitchFamily="2" charset="-122"/>
              </a:rPr>
              <a:t>）</a:t>
            </a:r>
            <a:endParaRPr lang="en-US" altLang="zh-CN" sz="1600" dirty="0">
              <a:latin typeface="+mn-lt"/>
              <a:ea typeface="宋体" pitchFamily="2" charset="-122"/>
            </a:endParaRP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View the SNR value on the HP8921. Refer to normal parameter in following form.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other frequencies.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6715140" y="5572140"/>
          <a:ext cx="2028056" cy="6743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07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557">
                <a:tc>
                  <a:txBody>
                    <a:bodyPr/>
                    <a:lstStyle/>
                    <a:p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SN(Wide)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＞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45dB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SN(Narrow)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＞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35dB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6582" name="TextBox 16"/>
          <p:cNvSpPr txBox="1">
            <a:spLocks noChangeArrowheads="1"/>
          </p:cNvSpPr>
          <p:nvPr/>
        </p:nvSpPr>
        <p:spPr bwMode="auto">
          <a:xfrm>
            <a:off x="1692275" y="5589588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 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1042988" y="4797425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268538" y="5013325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356100" y="48688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6" name="TextBox 20"/>
          <p:cNvSpPr txBox="1">
            <a:spLocks noChangeArrowheads="1"/>
          </p:cNvSpPr>
          <p:nvPr/>
        </p:nvSpPr>
        <p:spPr bwMode="auto">
          <a:xfrm>
            <a:off x="0" y="5643578"/>
            <a:ext cx="1655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Amplitude:</a:t>
            </a:r>
            <a:r>
              <a:rPr lang="en-US" altLang="zh-CN" sz="1200" b="1" dirty="0"/>
              <a:t>-</a:t>
            </a:r>
            <a:r>
              <a:rPr lang="en-US" altLang="zh-CN" sz="1200" dirty="0"/>
              <a:t>80dBm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2" name="圆角矩形标注 21"/>
          <p:cNvSpPr/>
          <p:nvPr/>
        </p:nvSpPr>
        <p:spPr bwMode="auto">
          <a:xfrm>
            <a:off x="539750" y="2924175"/>
            <a:ext cx="1460482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</a:t>
            </a:r>
            <a:r>
              <a:rPr lang="en-US" altLang="zh-CN" sz="1200" dirty="0" err="1"/>
              <a:t>Freq:RX</a:t>
            </a:r>
            <a:r>
              <a:rPr lang="en-US" altLang="zh-CN" sz="1200" dirty="0"/>
              <a:t>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Test the decode of CTCSS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7589" name="图片 5" descr="IMG_20140512_1529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57531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771775" y="3500438"/>
            <a:ext cx="1008063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71775" y="4076700"/>
            <a:ext cx="1008063" cy="5095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143636" y="1142984"/>
            <a:ext cx="2643188" cy="52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HP8921:RX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Switch the channel to CTC/DSC channel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Open AF Gen2 and set its frequency to the matched frequency of the radio </a:t>
            </a:r>
            <a:r>
              <a:rPr lang="en-US" altLang="zh-CN" sz="1600" dirty="0" err="1">
                <a:latin typeface="+mn-lt"/>
                <a:ea typeface="+mn-ea"/>
              </a:rPr>
              <a:t>ctc</a:t>
            </a:r>
            <a:r>
              <a:rPr lang="en-US" altLang="zh-CN" sz="1600" dirty="0">
                <a:latin typeface="+mn-lt"/>
                <a:ea typeface="+mn-ea"/>
              </a:rPr>
              <a:t>. Set the value of AFGen2 to 0.5 for Wide band and 0.35 for narrow band. The radio will </a:t>
            </a:r>
            <a:r>
              <a:rPr lang="en-US" altLang="zh-CN" sz="1600" dirty="0" err="1">
                <a:latin typeface="+mn-lt"/>
                <a:ea typeface="+mn-ea"/>
              </a:rPr>
              <a:t>unmute</a:t>
            </a:r>
            <a:r>
              <a:rPr lang="en-US" altLang="zh-CN" sz="1600" dirty="0">
                <a:latin typeface="+mn-lt"/>
                <a:ea typeface="+mn-ea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Turn off the AFGen2, the radio will mute.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Use the same way to test other frequency.</a:t>
            </a:r>
            <a:endParaRPr lang="en-US" altLang="zh-CN" sz="1600" dirty="0">
              <a:latin typeface="+mn-lt"/>
              <a:ea typeface="宋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827088" y="44370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051050" y="46529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419475" y="4652963"/>
            <a:ext cx="0" cy="863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6" name="TextBox 14"/>
          <p:cNvSpPr txBox="1">
            <a:spLocks noChangeArrowheads="1"/>
          </p:cNvSpPr>
          <p:nvPr/>
        </p:nvSpPr>
        <p:spPr bwMode="auto">
          <a:xfrm>
            <a:off x="1692275" y="5589588"/>
            <a:ext cx="172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band: 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7597" name="TextBox 15"/>
          <p:cNvSpPr txBox="1">
            <a:spLocks noChangeArrowheads="1"/>
          </p:cNvSpPr>
          <p:nvPr/>
        </p:nvSpPr>
        <p:spPr bwMode="auto">
          <a:xfrm>
            <a:off x="3203575" y="5589588"/>
            <a:ext cx="1728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 0.5kHz</a:t>
            </a:r>
          </a:p>
          <a:p>
            <a:r>
              <a:rPr lang="en-US" altLang="zh-CN" sz="1200" dirty="0"/>
              <a:t>Narrow band:0.35kHz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67598" name="TextBox 16"/>
          <p:cNvSpPr txBox="1">
            <a:spLocks noChangeArrowheads="1"/>
          </p:cNvSpPr>
          <p:nvPr/>
        </p:nvSpPr>
        <p:spPr bwMode="auto">
          <a:xfrm>
            <a:off x="179388" y="5300662"/>
            <a:ext cx="1749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200" dirty="0"/>
              <a:t>Amplitude:-120dBm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8" name="圆角矩形标注 17"/>
          <p:cNvSpPr/>
          <p:nvPr/>
        </p:nvSpPr>
        <p:spPr bwMode="auto">
          <a:xfrm>
            <a:off x="539750" y="2781300"/>
            <a:ext cx="1460482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Freq: Your radio RX frequency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3713" y="4076700"/>
            <a:ext cx="1008062" cy="5810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9750" y="4005263"/>
            <a:ext cx="1152525" cy="5095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 bwMode="auto">
          <a:xfrm>
            <a:off x="2843213" y="2636838"/>
            <a:ext cx="1081087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CN" altLang="en-US" sz="1200" dirty="0"/>
              <a:t>设置为</a:t>
            </a:r>
            <a:r>
              <a:rPr lang="en-US" altLang="zh-CN" sz="1200" dirty="0"/>
              <a:t>CTCSS</a:t>
            </a:r>
            <a:r>
              <a:rPr lang="zh-CN" altLang="en-US" sz="1200" dirty="0"/>
              <a:t>频率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35226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125538"/>
            <a:ext cx="381635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352901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9750" y="836613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CDCSS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decode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5150" y="4868863"/>
            <a:ext cx="649288" cy="2936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850" y="2781300"/>
            <a:ext cx="719138" cy="3651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450" y="5300663"/>
            <a:ext cx="576263" cy="29368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84663" y="1196975"/>
            <a:ext cx="503237" cy="2873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476375" y="5589588"/>
            <a:ext cx="0" cy="4318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1" name="TextBox 15"/>
          <p:cNvSpPr txBox="1">
            <a:spLocks noChangeArrowheads="1"/>
          </p:cNvSpPr>
          <p:nvPr/>
        </p:nvSpPr>
        <p:spPr bwMode="auto">
          <a:xfrm>
            <a:off x="755650" y="5949950"/>
            <a:ext cx="172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band:3kHz</a:t>
            </a:r>
          </a:p>
          <a:p>
            <a:r>
              <a:rPr lang="en-US" altLang="zh-CN" sz="1200" dirty="0"/>
              <a:t>Narrow band 1.5kHz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11638" y="3789363"/>
            <a:ext cx="43608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HP8921</a:t>
            </a:r>
            <a:r>
              <a:rPr lang="zh-CN" altLang="en-US" sz="1600" dirty="0">
                <a:latin typeface="+mn-lt"/>
                <a:ea typeface="+mn-ea"/>
              </a:rPr>
              <a:t>：</a:t>
            </a:r>
            <a:r>
              <a:rPr lang="en-US" altLang="zh-CN" sz="1600" dirty="0">
                <a:latin typeface="+mn-lt"/>
                <a:ea typeface="+mn-ea"/>
              </a:rPr>
              <a:t> Rx Test.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Enter to encode interface.</a:t>
            </a:r>
          </a:p>
          <a:p>
            <a:pPr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3.</a:t>
            </a:r>
            <a:r>
              <a:rPr lang="en-US" altLang="zh-CN" sz="1600" dirty="0">
                <a:latin typeface="+mn-lt"/>
                <a:ea typeface="+mn-ea"/>
              </a:rPr>
              <a:t>Select send , the radio will </a:t>
            </a:r>
            <a:r>
              <a:rPr lang="en-US" altLang="zh-CN" sz="1600" dirty="0" err="1">
                <a:latin typeface="+mn-lt"/>
                <a:ea typeface="+mn-ea"/>
              </a:rPr>
              <a:t>unmute</a:t>
            </a:r>
            <a:r>
              <a:rPr lang="en-US" altLang="zh-CN" sz="1600" dirty="0">
                <a:latin typeface="+mn-lt"/>
                <a:ea typeface="+mn-ea"/>
              </a:rPr>
              <a:t>. When select stop the radio will mute.</a:t>
            </a:r>
          </a:p>
        </p:txBody>
      </p:sp>
      <p:sp>
        <p:nvSpPr>
          <p:cNvPr id="19" name="圆角矩形标注 18"/>
          <p:cNvSpPr/>
          <p:nvPr/>
        </p:nvSpPr>
        <p:spPr bwMode="auto">
          <a:xfrm>
            <a:off x="395288" y="1484313"/>
            <a:ext cx="1604944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 :your radio </a:t>
            </a:r>
            <a:r>
              <a:rPr lang="en-US" altLang="zh-CN" sz="1200" dirty="0" err="1"/>
              <a:t>rx</a:t>
            </a:r>
            <a:r>
              <a:rPr lang="en-US" altLang="zh-CN" sz="1200" dirty="0"/>
              <a:t> frequency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59563" y="1268413"/>
            <a:ext cx="720725" cy="3603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51725" y="1557338"/>
            <a:ext cx="504825" cy="2873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3850" y="2276475"/>
            <a:ext cx="719138" cy="3730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圆角矩形标注 27"/>
          <p:cNvSpPr/>
          <p:nvPr/>
        </p:nvSpPr>
        <p:spPr bwMode="auto">
          <a:xfrm>
            <a:off x="8101013" y="908050"/>
            <a:ext cx="900112" cy="612775"/>
          </a:xfrm>
          <a:prstGeom prst="wedgeRoundRectCallout">
            <a:avLst>
              <a:gd name="adj1" fmla="val -86142"/>
              <a:gd name="adj2" fmla="val 4976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Set the mode to CDCSS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3779838" y="1844675"/>
            <a:ext cx="642937" cy="2143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7975909">
            <a:off x="3536951" y="3619500"/>
            <a:ext cx="1225550" cy="263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圆角矩形标注 30"/>
          <p:cNvSpPr/>
          <p:nvPr/>
        </p:nvSpPr>
        <p:spPr bwMode="auto">
          <a:xfrm>
            <a:off x="5724525" y="1628775"/>
            <a:ext cx="900113" cy="612775"/>
          </a:xfrm>
          <a:prstGeom prst="wedgeRoundRectCallout">
            <a:avLst>
              <a:gd name="adj1" fmla="val 63021"/>
              <a:gd name="adj2" fmla="val -829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Set to </a:t>
            </a:r>
            <a:r>
              <a:rPr lang="en-US" altLang="zh-CN" sz="1200" dirty="0" err="1"/>
              <a:t>cont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圆角矩形标注 31"/>
          <p:cNvSpPr/>
          <p:nvPr/>
        </p:nvSpPr>
        <p:spPr bwMode="auto">
          <a:xfrm>
            <a:off x="4427538" y="2060575"/>
            <a:ext cx="901700" cy="612775"/>
          </a:xfrm>
          <a:prstGeom prst="wedgeRoundRectCallout">
            <a:avLst>
              <a:gd name="adj1" fmla="val -34751"/>
              <a:gd name="adj2" fmla="val -1455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CDCSS\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圆角矩形标注 32"/>
          <p:cNvSpPr/>
          <p:nvPr/>
        </p:nvSpPr>
        <p:spPr bwMode="auto">
          <a:xfrm>
            <a:off x="2411413" y="1916113"/>
            <a:ext cx="1081087" cy="612775"/>
          </a:xfrm>
          <a:prstGeom prst="wedgeRoundRectCallout">
            <a:avLst>
              <a:gd name="adj1" fmla="val 20463"/>
              <a:gd name="adj2" fmla="val 12162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>
                <a:solidFill>
                  <a:schemeClr val="tx1"/>
                </a:solidFill>
              </a:rPr>
              <a:t>Enter to encode </a:t>
            </a:r>
            <a:r>
              <a:rPr lang="en-US" altLang="zh-CN" sz="1200" dirty="0" err="1">
                <a:solidFill>
                  <a:schemeClr val="tx1"/>
                </a:solidFill>
              </a:rPr>
              <a:t>mdoe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59563" y="3141663"/>
            <a:ext cx="720725" cy="358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圆角矩形标注 35"/>
          <p:cNvSpPr/>
          <p:nvPr/>
        </p:nvSpPr>
        <p:spPr bwMode="auto">
          <a:xfrm>
            <a:off x="5580063" y="2924175"/>
            <a:ext cx="900112" cy="469900"/>
          </a:xfrm>
          <a:prstGeom prst="wedgeRoundRectCallout">
            <a:avLst>
              <a:gd name="adj1" fmla="val 76809"/>
              <a:gd name="adj2" fmla="val 3686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Set to 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8635" name="TextBox 36"/>
          <p:cNvSpPr txBox="1">
            <a:spLocks noChangeArrowheads="1"/>
          </p:cNvSpPr>
          <p:nvPr/>
        </p:nvSpPr>
        <p:spPr bwMode="auto">
          <a:xfrm>
            <a:off x="2339975" y="5876925"/>
            <a:ext cx="172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Wide band 0.75kHz</a:t>
            </a:r>
          </a:p>
          <a:p>
            <a:r>
              <a:rPr lang="en-US" altLang="zh-CN" sz="1200" dirty="0"/>
              <a:t>Narrow band: 0.35kHz</a:t>
            </a:r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38" name="直接箭头连接符 37"/>
          <p:cNvCxnSpPr/>
          <p:nvPr/>
        </p:nvCxnSpPr>
        <p:spPr>
          <a:xfrm flipH="1" flipV="1">
            <a:off x="2268538" y="5589588"/>
            <a:ext cx="215900" cy="287337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35150" y="5229225"/>
            <a:ext cx="649288" cy="2936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0825" y="981075"/>
            <a:ext cx="723900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b="1" dirty="0">
                <a:latin typeface="+mj-lt"/>
                <a:ea typeface="黑体" pitchFamily="2" charset="-122"/>
                <a:cs typeface="Times New Roman" pitchFamily="18" charset="0"/>
              </a:rPr>
              <a:t>Test Cable</a:t>
            </a:r>
            <a:endParaRPr kumimoji="0" lang="en-US" altLang="zh-CN" dirty="0">
              <a:latin typeface="+mj-lt"/>
              <a:ea typeface="黑体" pitchFamily="2" charset="-122"/>
              <a:cs typeface="Times New Roman" pitchFamily="18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zh-CN" altLang="en-US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     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1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Test connecting cable</a:t>
            </a: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      2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RF connecting cable</a:t>
            </a: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      3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、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False battery</a:t>
            </a:r>
            <a:endParaRPr kumimoji="0" lang="en-US" altLang="zh-CN" sz="2000" dirty="0">
              <a:latin typeface="+mj-lt"/>
              <a:ea typeface="黑体" pitchFamily="2" charset="-122"/>
              <a:cs typeface="Times New Roman" pitchFamily="18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b="1" dirty="0">
                <a:latin typeface="+mj-lt"/>
                <a:ea typeface="黑体" pitchFamily="2" charset="-122"/>
                <a:cs typeface="Times New Roman" pitchFamily="18" charset="0"/>
              </a:rPr>
              <a:t>Test Equipment</a:t>
            </a: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zh-CN" alt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、</a:t>
            </a:r>
            <a:r>
              <a:rPr lang="en-US" altLang="zh-CN" sz="2000" dirty="0">
                <a:latin typeface="+mj-lt"/>
                <a:cs typeface="Arial" charset="0"/>
              </a:rPr>
              <a:t>DC/AC Power supply </a:t>
            </a:r>
            <a:endParaRPr kumimoji="0" lang="en-US" altLang="zh-CN" sz="20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Arial" charset="0"/>
              </a:rPr>
              <a:t>      2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cs typeface="Arial" charset="0"/>
              </a:rPr>
              <a:t>、</a:t>
            </a:r>
            <a:r>
              <a:rPr lang="en-US" altLang="zh-CN" sz="2000" dirty="0">
                <a:latin typeface="+mj-lt"/>
                <a:cs typeface="Arial" charset="0"/>
              </a:rPr>
              <a:t>HP8921A </a:t>
            </a:r>
            <a:endParaRPr kumimoji="0" lang="en-US" altLang="zh-CN" sz="20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Arial" charset="0"/>
              </a:rPr>
              <a:t>      3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cs typeface="Arial" charset="0"/>
              </a:rPr>
              <a:t>、</a:t>
            </a:r>
            <a:r>
              <a:rPr lang="en-US" altLang="zh-CN" sz="2000" dirty="0">
                <a:latin typeface="+mj-lt"/>
                <a:cs typeface="Arial" charset="0"/>
              </a:rPr>
              <a:t>IFR3920 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   </a:t>
            </a: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4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、</a:t>
            </a: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pc</a:t>
            </a:r>
            <a:endParaRPr lang="en-US" altLang="zh-CN" sz="2000" dirty="0">
              <a:latin typeface="+mj-lt"/>
              <a:cs typeface="Arial" charset="0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r>
              <a:rPr kumimoji="0" lang="en-US" altLang="zh-CN" sz="2000" dirty="0">
                <a:solidFill>
                  <a:srgbClr val="000000"/>
                </a:solidFill>
                <a:latin typeface="+mj-lt"/>
                <a:cs typeface="Arial" charset="0"/>
              </a:rPr>
              <a:t>      5</a:t>
            </a:r>
            <a:r>
              <a:rPr kumimoji="0" lang="zh-CN" altLang="en-US" sz="2000" dirty="0">
                <a:solidFill>
                  <a:srgbClr val="000000"/>
                </a:solidFill>
                <a:latin typeface="+mj-lt"/>
                <a:cs typeface="Arial" charset="0"/>
              </a:rPr>
              <a:t>、</a:t>
            </a:r>
            <a:r>
              <a:rPr kumimoji="0" lang="en-US" altLang="zh-CN" sz="2000" dirty="0" err="1">
                <a:solidFill>
                  <a:srgbClr val="000000"/>
                </a:solidFill>
                <a:latin typeface="+mj-lt"/>
                <a:cs typeface="Arial" charset="0"/>
              </a:rPr>
              <a:t>Multimeter</a:t>
            </a:r>
            <a:endParaRPr kumimoji="0" lang="en-US" altLang="zh-CN" sz="20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1116013" y="188913"/>
            <a:ext cx="6551612" cy="582612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latin typeface="+mj-lt"/>
                <a:ea typeface="微软雅黑"/>
                <a:cs typeface="微软雅黑"/>
              </a:rPr>
              <a:t>Test Equipment</a:t>
            </a:r>
          </a:p>
        </p:txBody>
      </p:sp>
      <p:sp>
        <p:nvSpPr>
          <p:cNvPr id="10" name="单圆角矩形 9"/>
          <p:cNvSpPr/>
          <p:nvPr/>
        </p:nvSpPr>
        <p:spPr>
          <a:xfrm flipH="1">
            <a:off x="193675" y="188913"/>
            <a:ext cx="922338" cy="582612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6389" name="Picture 13" descr="http://www.getest.com.cn/UserFiles/2007-3/23/2007323113186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787900" y="908050"/>
            <a:ext cx="29289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429000"/>
            <a:ext cx="2714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076825" y="2492375"/>
            <a:ext cx="2374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00" dirty="0">
                <a:latin typeface="+mj-lt"/>
                <a:ea typeface="微软雅黑" pitchFamily="34" charset="-122"/>
              </a:rPr>
              <a:t>Analog Analyzer HP8921A</a:t>
            </a:r>
          </a:p>
          <a:p>
            <a:pPr>
              <a:defRPr/>
            </a:pPr>
            <a:r>
              <a:rPr lang="en-US" altLang="zh-CN" sz="1800" dirty="0">
                <a:latin typeface="+mj-lt"/>
                <a:ea typeface="微软雅黑" pitchFamily="34" charset="-122"/>
              </a:rPr>
              <a:t>Manufacturer: HP</a:t>
            </a:r>
            <a:endParaRPr lang="zh-CN" altLang="en-US" sz="1800" dirty="0">
              <a:latin typeface="+mj-lt"/>
              <a:ea typeface="微软雅黑" pitchFamily="34" charset="-122"/>
            </a:endParaRPr>
          </a:p>
        </p:txBody>
      </p:sp>
      <p:sp>
        <p:nvSpPr>
          <p:cNvPr id="16392" name="矩形 8"/>
          <p:cNvSpPr>
            <a:spLocks noChangeArrowheads="1"/>
          </p:cNvSpPr>
          <p:nvPr/>
        </p:nvSpPr>
        <p:spPr bwMode="auto">
          <a:xfrm>
            <a:off x="4716463" y="5373688"/>
            <a:ext cx="4294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/>
              <a:t>Digital Analyzer IFR3920 with DMR option</a:t>
            </a:r>
          </a:p>
          <a:p>
            <a:r>
              <a:rPr lang="en-US" altLang="zh-CN" sz="1800" dirty="0"/>
              <a:t>Manufacturer: </a:t>
            </a:r>
            <a:r>
              <a:rPr lang="en-US" altLang="zh-CN" sz="1800" dirty="0" err="1"/>
              <a:t>Aeroflex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14282" y="928670"/>
            <a:ext cx="72390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TX 4FSK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error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、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TX EVM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error</a:t>
            </a:r>
            <a:r>
              <a:rPr kumimoji="0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、</a:t>
            </a: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TX BER</a:t>
            </a:r>
            <a:endParaRPr kumimoji="0" lang="en-US" altLang="zh-CN" dirty="0">
              <a:solidFill>
                <a:srgbClr val="000000"/>
              </a:solidFill>
              <a:latin typeface="+mn-lt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69637" name="图片 4" descr="w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500813" y="1412875"/>
            <a:ext cx="264318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en-US" altLang="zh-CN" sz="1600" dirty="0">
              <a:latin typeface="+mn-lt"/>
              <a:ea typeface="宋体" pitchFamily="2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In the tune mode, you can find the 4FSK error, please enter to it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Set the 3920 to DMR test mode.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Set the receiver frequency to your radio TX frequency.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Press PTT to transmit, and view the FSK error and EVM on the 3920.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other frequency.</a:t>
            </a:r>
          </a:p>
          <a:p>
            <a:pPr>
              <a:defRPr/>
            </a:pPr>
            <a:endParaRPr lang="en-US" altLang="zh-CN" sz="1400" dirty="0">
              <a:ea typeface="宋体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429388" y="5000636"/>
          <a:ext cx="2376264" cy="914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TX</a:t>
                      </a:r>
                      <a:r>
                        <a: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4FSK  Error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≤5%</a:t>
                      </a:r>
                      <a:endParaRPr lang="zh-CN" altLang="en-US" sz="1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EVM </a:t>
                      </a:r>
                      <a:r>
                        <a:rPr lang="en-US" altLang="zh-CN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Error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/>
                        <a:t>≤1%</a:t>
                      </a:r>
                      <a:endParaRPr lang="zh-CN" altLang="en-US" sz="1400" b="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7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TX</a:t>
                      </a:r>
                      <a:r>
                        <a:rPr lang="en-US" altLang="zh-CN" sz="1400" baseline="0" dirty="0"/>
                        <a:t> BER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4213" y="908050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RX BER</a:t>
            </a:r>
            <a:endParaRPr kumimoji="0" lang="zh-CN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457200" indent="-457200" algn="just" eaLnBrk="0" hangingPunct="0">
              <a:lnSpc>
                <a:spcPct val="110000"/>
              </a:lnSpc>
              <a:defRPr/>
            </a:pPr>
            <a:endParaRPr kumimoji="0" lang="en-US" altLang="zh-CN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Test the parameter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300788" y="1412875"/>
            <a:ext cx="2643187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Enter to test mode in programming software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Set the 3920 to DMR test mode</a:t>
            </a:r>
            <a:r>
              <a:rPr lang="zh-CN" altLang="zh-CN" sz="1600" dirty="0">
                <a:latin typeface="+mn-lt"/>
                <a:ea typeface="宋体" pitchFamily="2" charset="-122"/>
              </a:rPr>
              <a:t>，</a:t>
            </a:r>
            <a:r>
              <a:rPr lang="en-US" altLang="zh-CN" sz="1600" dirty="0">
                <a:latin typeface="+mn-lt"/>
                <a:ea typeface="宋体" pitchFamily="2" charset="-122"/>
              </a:rPr>
              <a:t>Set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theTransmit</a:t>
            </a:r>
            <a:r>
              <a:rPr lang="en-US" altLang="zh-CN" sz="1600" dirty="0">
                <a:latin typeface="+mn-lt"/>
                <a:ea typeface="宋体" pitchFamily="2" charset="-122"/>
              </a:rPr>
              <a:t> to the frequency of your radio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tx</a:t>
            </a:r>
            <a:r>
              <a:rPr lang="en-US" altLang="zh-CN" sz="1600" dirty="0">
                <a:latin typeface="+mn-lt"/>
                <a:ea typeface="宋体" pitchFamily="2" charset="-122"/>
              </a:rPr>
              <a:t>. Out the standard signal(0.153,std 511)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Adjust the value of LV1</a:t>
            </a:r>
            <a:r>
              <a:rPr lang="zh-CN" altLang="zh-CN" sz="1600" dirty="0">
                <a:latin typeface="+mn-lt"/>
                <a:ea typeface="宋体" pitchFamily="2" charset="-122"/>
              </a:rPr>
              <a:t>，</a:t>
            </a:r>
            <a:r>
              <a:rPr lang="en-US" altLang="zh-CN" sz="1600" dirty="0">
                <a:latin typeface="+mn-lt"/>
                <a:ea typeface="宋体" pitchFamily="2" charset="-122"/>
              </a:rPr>
              <a:t>and view the BER on the radio. Stop to adjust this value until the </a:t>
            </a:r>
            <a:r>
              <a:rPr lang="en-US" altLang="zh-CN" sz="1600" dirty="0" err="1">
                <a:latin typeface="+mn-lt"/>
                <a:ea typeface="宋体" pitchFamily="2" charset="-122"/>
              </a:rPr>
              <a:t>the</a:t>
            </a:r>
            <a:r>
              <a:rPr lang="en-US" altLang="zh-CN" sz="1600" dirty="0">
                <a:latin typeface="+mn-lt"/>
                <a:ea typeface="宋体" pitchFamily="2" charset="-122"/>
              </a:rPr>
              <a:t> BER  is 5%. Record the LV1 on the 3920.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Use the same way to test other frequency.</a:t>
            </a:r>
          </a:p>
          <a:p>
            <a:pPr>
              <a:defRPr/>
            </a:pPr>
            <a:endParaRPr lang="en-US" altLang="zh-CN" sz="1400" dirty="0">
              <a:ea typeface="宋体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643702" y="5715016"/>
          <a:ext cx="2088232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86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-120dBm</a:t>
                      </a:r>
                      <a:r>
                        <a:rPr lang="zh-CN" alt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时</a:t>
                      </a:r>
                      <a:endParaRPr lang="zh-CN" altLang="en-US" sz="1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BER&lt;5%</a:t>
                      </a:r>
                      <a:endParaRPr lang="zh-CN" altLang="zh-CN" sz="14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0670" name="图片 10" descr="IMG_20140517_1627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532765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 bwMode="auto">
          <a:xfrm>
            <a:off x="1928794" y="1928802"/>
            <a:ext cx="928694" cy="14287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09800" y="2819400"/>
            <a:ext cx="441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>
                <a:solidFill>
                  <a:srgbClr val="FF0066"/>
                </a:solidFill>
              </a:rPr>
              <a:t>Tks!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2895600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827584" y="1191724"/>
            <a:ext cx="784887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altLang="zh-CN" sz="2000" b="1" dirty="0">
                <a:latin typeface="+mn-lt"/>
              </a:rPr>
              <a:t>1</a:t>
            </a:r>
            <a:r>
              <a:rPr lang="zh-CN" altLang="en-US" sz="2000" b="1" dirty="0">
                <a:latin typeface="+mn-lt"/>
              </a:rPr>
              <a:t>、</a:t>
            </a:r>
            <a:r>
              <a:rPr lang="en-US" altLang="zh-CN" sz="2000" b="1" dirty="0">
                <a:latin typeface="+mn-lt"/>
              </a:rPr>
              <a:t>Install pc software</a:t>
            </a:r>
          </a:p>
          <a:p>
            <a:pPr marL="514350" indent="-514350">
              <a:spcBef>
                <a:spcPct val="50000"/>
              </a:spcBef>
            </a:pPr>
            <a:r>
              <a:rPr lang="en-US" altLang="zh-CN" sz="2000" dirty="0">
                <a:latin typeface="+mn-lt"/>
              </a:rPr>
              <a:t>       </a:t>
            </a:r>
            <a:r>
              <a:rPr lang="en-US" altLang="zh-CN" sz="1800" dirty="0">
                <a:latin typeface="+mn-lt"/>
              </a:rPr>
              <a:t>Please open the pc installation and install it according to instruction</a:t>
            </a:r>
            <a:endParaRPr lang="en-US" altLang="zh-CN" sz="2000" dirty="0">
              <a:latin typeface="+mn-lt"/>
            </a:endParaRPr>
          </a:p>
          <a:p>
            <a:pPr marL="514350" indent="-514350">
              <a:spcBef>
                <a:spcPct val="50000"/>
              </a:spcBef>
            </a:pPr>
            <a:r>
              <a:rPr lang="en-US" altLang="zh-CN" sz="2000" b="1" dirty="0">
                <a:latin typeface="+mn-lt"/>
              </a:rPr>
              <a:t>2. Set  test password </a:t>
            </a:r>
          </a:p>
          <a:p>
            <a:pPr marL="514350" indent="-514350">
              <a:spcBef>
                <a:spcPct val="50000"/>
              </a:spcBef>
            </a:pPr>
            <a:r>
              <a:rPr lang="en-US" altLang="zh-CN" sz="1800" dirty="0">
                <a:latin typeface="+mn-lt"/>
              </a:rPr>
              <a:t>1) Add a new txt file in the installation directory and name it to “</a:t>
            </a:r>
            <a:r>
              <a:rPr lang="en-US" altLang="zh-CN" sz="1800" dirty="0" err="1">
                <a:latin typeface="+mn-lt"/>
              </a:rPr>
              <a:t>adjustmode</a:t>
            </a:r>
            <a:r>
              <a:rPr lang="en-US" altLang="zh-CN" sz="1800" dirty="0">
                <a:latin typeface="+mn-lt"/>
              </a:rPr>
              <a:t>”. Then run the programming software again.</a:t>
            </a:r>
          </a:p>
          <a:p>
            <a:pPr marL="514350" indent="-514350">
              <a:spcBef>
                <a:spcPct val="50000"/>
              </a:spcBef>
            </a:pPr>
            <a:r>
              <a:rPr lang="en-US" altLang="zh-CN" sz="1800" dirty="0">
                <a:latin typeface="+mn-lt"/>
              </a:rPr>
              <a:t>2) The tune mode will be shown under the menu of program. Note: It is only allow to enter to turn mode when repeater connected to PC well. 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1612" cy="582613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latin typeface="+mj-lt"/>
                <a:ea typeface="微软雅黑"/>
                <a:cs typeface="微软雅黑"/>
              </a:rPr>
              <a:t>PC </a:t>
            </a:r>
            <a:r>
              <a:rPr lang="zh-CN" altLang="en-US" b="1" dirty="0">
                <a:latin typeface="+mj-lt"/>
                <a:ea typeface="微软雅黑"/>
                <a:cs typeface="微软雅黑"/>
              </a:rPr>
              <a:t> </a:t>
            </a:r>
            <a:r>
              <a:rPr lang="en-US" altLang="zh-CN" b="1" dirty="0">
                <a:latin typeface="+mj-lt"/>
                <a:ea typeface="微软雅黑"/>
                <a:cs typeface="微软雅黑"/>
              </a:rPr>
              <a:t>Software Installation</a:t>
            </a:r>
          </a:p>
        </p:txBody>
      </p:sp>
      <p:sp>
        <p:nvSpPr>
          <p:cNvPr id="9" name="单圆角矩形 8"/>
          <p:cNvSpPr/>
          <p:nvPr/>
        </p:nvSpPr>
        <p:spPr>
          <a:xfrm flipH="1">
            <a:off x="193675" y="260350"/>
            <a:ext cx="922338" cy="582613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133A5F-4E35-2109-4CD3-E487822E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85" y="3906369"/>
            <a:ext cx="6284912" cy="2197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9750" y="908050"/>
            <a:ext cx="72390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kumimoji="0" lang="en-US" altLang="zh-CN" b="1" dirty="0">
                <a:latin typeface="+mn-lt"/>
              </a:rPr>
              <a:t>Program test frequency</a:t>
            </a:r>
            <a:endParaRPr kumimoji="0" lang="zh-CN" altLang="en-US" sz="2600" b="1" dirty="0">
              <a:solidFill>
                <a:srgbClr val="000000"/>
              </a:solidFill>
              <a:latin typeface="+mn-lt"/>
            </a:endParaRPr>
          </a:p>
          <a:p>
            <a:pPr marL="457200" indent="-457200"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000" dirty="0">
                <a:latin typeface="宋体" charset="-122"/>
              </a:rPr>
              <a:t>    </a:t>
            </a:r>
            <a:endParaRPr kumimoji="0" lang="zh-CN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黑体" pitchFamily="2" charset="-122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endParaRPr kumimoji="0" lang="en-US" altLang="zh-CN" dirty="0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ea typeface="微软雅黑"/>
                <a:cs typeface="微软雅黑"/>
              </a:rPr>
              <a:t>Tune Parameter </a:t>
            </a:r>
            <a:endParaRPr lang="zh-CN" altLang="en-US" b="1" dirty="0">
              <a:ea typeface="微软雅黑"/>
              <a:cs typeface="微软雅黑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721A629-F6F8-3343-4B38-C29B38034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55640"/>
              </p:ext>
            </p:extLst>
          </p:nvPr>
        </p:nvGraphicFramePr>
        <p:xfrm>
          <a:off x="683569" y="2230438"/>
          <a:ext cx="7704857" cy="1688240"/>
        </p:xfrm>
        <a:graphic>
          <a:graphicData uri="http://schemas.openxmlformats.org/drawingml/2006/table">
            <a:tbl>
              <a:tblPr/>
              <a:tblGrid>
                <a:gridCol w="864095">
                  <a:extLst>
                    <a:ext uri="{9D8B030D-6E8A-4147-A177-3AD203B41FA5}">
                      <a16:colId xmlns:a16="http://schemas.microsoft.com/office/drawing/2014/main" val="200098685"/>
                    </a:ext>
                  </a:extLst>
                </a:gridCol>
                <a:gridCol w="1711397">
                  <a:extLst>
                    <a:ext uri="{9D8B030D-6E8A-4147-A177-3AD203B41FA5}">
                      <a16:colId xmlns:a16="http://schemas.microsoft.com/office/drawing/2014/main" val="2477762309"/>
                    </a:ext>
                  </a:extLst>
                </a:gridCol>
                <a:gridCol w="1592532">
                  <a:extLst>
                    <a:ext uri="{9D8B030D-6E8A-4147-A177-3AD203B41FA5}">
                      <a16:colId xmlns:a16="http://schemas.microsoft.com/office/drawing/2014/main" val="2807090405"/>
                    </a:ext>
                  </a:extLst>
                </a:gridCol>
                <a:gridCol w="1532655">
                  <a:extLst>
                    <a:ext uri="{9D8B030D-6E8A-4147-A177-3AD203B41FA5}">
                      <a16:colId xmlns:a16="http://schemas.microsoft.com/office/drawing/2014/main" val="1609728774"/>
                    </a:ext>
                  </a:extLst>
                </a:gridCol>
                <a:gridCol w="2004178">
                  <a:extLst>
                    <a:ext uri="{9D8B030D-6E8A-4147-A177-3AD203B41FA5}">
                      <a16:colId xmlns:a16="http://schemas.microsoft.com/office/drawing/2014/main" val="3366360903"/>
                    </a:ext>
                  </a:extLst>
                </a:gridCol>
              </a:tblGrid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900" b="1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TR850-01\DR600-01</a:t>
                      </a:r>
                      <a:r>
                        <a:rPr lang="zh-CN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【</a:t>
                      </a:r>
                      <a:r>
                        <a:rPr lang="en-US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136~174MHz</a:t>
                      </a:r>
                      <a:r>
                        <a:rPr lang="zh-CN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】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900" b="1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TR850-02\DR600-02</a:t>
                      </a:r>
                      <a:r>
                        <a:rPr lang="zh-CN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【</a:t>
                      </a:r>
                      <a:r>
                        <a:rPr lang="en-US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400~470MHz</a:t>
                      </a:r>
                      <a:r>
                        <a:rPr lang="zh-CN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】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68879"/>
                  </a:ext>
                </a:extLst>
              </a:tr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TX</a:t>
                      </a:r>
                      <a:r>
                        <a:rPr lang="en-US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(MHz)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RX</a:t>
                      </a:r>
                      <a:r>
                        <a:rPr lang="en-US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(MHz)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TX(MHz)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altLang="zh-CN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RX</a:t>
                      </a:r>
                      <a:r>
                        <a:rPr lang="en-US" sz="9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(MHz)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708737"/>
                  </a:ext>
                </a:extLst>
              </a:tr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zh-CN" sz="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Ch1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136.0250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136.2250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400.2250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481174"/>
                  </a:ext>
                </a:extLst>
              </a:tr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zh-CN" sz="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Ch2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144.2250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418.0250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418.2250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779488"/>
                  </a:ext>
                </a:extLst>
              </a:tr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zh-CN" sz="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Ch3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154.9875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154.9875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434.9875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434.9875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518220"/>
                  </a:ext>
                </a:extLst>
              </a:tr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zh-CN" sz="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Ch4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155.2250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435.0250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435.0250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21005"/>
                  </a:ext>
                </a:extLst>
              </a:tr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zh-CN" sz="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Ch5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163.0250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163.2250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453.0250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453.0250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60581"/>
                  </a:ext>
                </a:extLst>
              </a:tr>
              <a:tr h="211030"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</a:pPr>
                      <a:r>
                        <a:rPr lang="en-US" altLang="zh-CN" sz="80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Ch6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174.9875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174.9875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469.9875</a:t>
                      </a:r>
                      <a:endParaRPr lang="zh-CN" sz="9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kern="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469.9875</a:t>
                      </a:r>
                      <a:endParaRPr lang="zh-CN" sz="9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7470" marR="574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1746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95288" y="908050"/>
            <a:ext cx="7239000" cy="7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kumimoji="0" lang="en-US" altLang="zh-CN" b="1" dirty="0">
                <a:latin typeface="+mj-lt"/>
              </a:rPr>
              <a:t>Tune Low and High power</a:t>
            </a:r>
            <a:endParaRPr kumimoji="0" lang="zh-CN" altLang="en-US" sz="2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黑体" pitchFamily="2" charset="-122"/>
            </a:endParaRPr>
          </a:p>
          <a:p>
            <a:pPr marL="457200" indent="-457200" algn="just" eaLnBrk="0" hangingPunct="0">
              <a:lnSpc>
                <a:spcPct val="110000"/>
              </a:lnSpc>
            </a:pPr>
            <a:endParaRPr kumimoji="0" lang="en-US" altLang="zh-CN" dirty="0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ea typeface="微软雅黑"/>
                <a:cs typeface="微软雅黑"/>
              </a:rPr>
              <a:t>Tune Parameter </a:t>
            </a:r>
            <a:endParaRPr lang="zh-CN" altLang="en-US" b="1" dirty="0">
              <a:ea typeface="微软雅黑"/>
              <a:cs typeface="微软雅黑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500813" y="1125538"/>
            <a:ext cx="2643187" cy="29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>
                <a:latin typeface="+mn-lt"/>
              </a:rPr>
              <a:t>Set the HP8921 to </a:t>
            </a:r>
            <a:r>
              <a:rPr lang="en-US" altLang="zh-CN" sz="1400" dirty="0" err="1">
                <a:latin typeface="+mn-lt"/>
              </a:rPr>
              <a:t>tx</a:t>
            </a:r>
            <a:r>
              <a:rPr lang="en-US" altLang="zh-CN" sz="1400" dirty="0">
                <a:latin typeface="+mn-lt"/>
              </a:rPr>
              <a:t> mode.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zh-CN" altLang="en-US" sz="1400" dirty="0">
                <a:latin typeface="+mn-lt"/>
              </a:rPr>
              <a:t>E</a:t>
            </a:r>
            <a:r>
              <a:rPr lang="en-US" altLang="zh-CN" sz="1400" dirty="0" err="1">
                <a:latin typeface="+mn-lt"/>
              </a:rPr>
              <a:t>nter</a:t>
            </a:r>
            <a:r>
              <a:rPr lang="en-US" altLang="zh-CN" sz="1400" dirty="0">
                <a:latin typeface="+mn-lt"/>
              </a:rPr>
              <a:t> to pc tune mode</a:t>
            </a:r>
            <a:endParaRPr lang="en-US" altLang="zh-CN" sz="1400" dirty="0">
              <a:latin typeface="+mn-lt"/>
              <a:ea typeface="微软雅黑"/>
              <a:cs typeface="微软雅黑"/>
            </a:endParaRP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>
                <a:latin typeface="+mn-lt"/>
              </a:rPr>
              <a:t>Double click “high pow” to adjust high power . Please adjust each frequency.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>
                <a:latin typeface="+mn-lt"/>
              </a:rPr>
              <a:t>After adjust, please click “OK” to save it.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altLang="zh-CN" sz="1400" dirty="0">
                <a:latin typeface="+mn-lt"/>
              </a:rPr>
              <a:t>Refer to the above steps to tune low power.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80396"/>
              </p:ext>
            </p:extLst>
          </p:nvPr>
        </p:nvGraphicFramePr>
        <p:xfrm>
          <a:off x="6394450" y="4511764"/>
          <a:ext cx="2699791" cy="11662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13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 rowSpan="2"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High</a:t>
                      </a:r>
                      <a:r>
                        <a:rPr lang="en-US" altLang="zh-CN" sz="1400" b="0" i="0" u="none" strike="noStrike" baseline="0" dirty="0">
                          <a:solidFill>
                            <a:srgbClr val="000000"/>
                          </a:solidFill>
                          <a:latin typeface="宋体"/>
                        </a:rPr>
                        <a:t> Power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VHF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45.0W±2W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UHF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40W±2W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Low Power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20W±0.2W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12321262-C0AC-8D6B-14B2-F581680B0D09}"/>
              </a:ext>
            </a:extLst>
          </p:cNvPr>
          <p:cNvSpPr txBox="1"/>
          <p:nvPr/>
        </p:nvSpPr>
        <p:spPr>
          <a:xfrm>
            <a:off x="6394451" y="4166684"/>
            <a:ext cx="2749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</a:rPr>
              <a:t>Suggested Power value for high and low </a:t>
            </a:r>
            <a:r>
              <a:rPr lang="en-US" altLang="zh-CN" sz="1200" dirty="0"/>
              <a:t>:</a:t>
            </a:r>
            <a:endParaRPr lang="zh-CN" altLang="en-US" sz="1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A216A6-1A46-58E1-B299-3EFEB1AB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1706455"/>
            <a:ext cx="5796136" cy="3485982"/>
          </a:xfrm>
          <a:prstGeom prst="rect">
            <a:avLst/>
          </a:prstGeom>
        </p:spPr>
      </p:pic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E1518F63-66CE-A3B7-B0C2-D95FD6FC95AC}"/>
              </a:ext>
            </a:extLst>
          </p:cNvPr>
          <p:cNvSpPr/>
          <p:nvPr/>
        </p:nvSpPr>
        <p:spPr bwMode="auto">
          <a:xfrm>
            <a:off x="2411760" y="3501008"/>
            <a:ext cx="2016224" cy="396624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Move it to adjust power value  </a:t>
            </a:r>
            <a:endParaRPr kumimoji="1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对话气泡: 椭圆形 14">
            <a:extLst>
              <a:ext uri="{FF2B5EF4-FFF2-40B4-BE49-F238E27FC236}">
                <a16:creationId xmlns:a16="http://schemas.microsoft.com/office/drawing/2014/main" id="{E3F5BA12-0D1E-CA9D-DF73-A4FAD4EF4877}"/>
              </a:ext>
            </a:extLst>
          </p:cNvPr>
          <p:cNvSpPr/>
          <p:nvPr/>
        </p:nvSpPr>
        <p:spPr bwMode="auto">
          <a:xfrm>
            <a:off x="3275856" y="4115140"/>
            <a:ext cx="1872208" cy="396624"/>
          </a:xfrm>
          <a:prstGeom prst="wedgeEllipseCallout">
            <a:avLst>
              <a:gd name="adj1" fmla="val -65391"/>
              <a:gd name="adj2" fmla="val 694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>
                <a:ea typeface="宋体" pitchFamily="2" charset="-122"/>
              </a:rPr>
              <a:t>Click PTT to enter </a:t>
            </a:r>
            <a:r>
              <a:rPr lang="en-US" altLang="zh-CN" sz="1000" dirty="0" err="1">
                <a:ea typeface="宋体" pitchFamily="2" charset="-122"/>
              </a:rPr>
              <a:t>tx</a:t>
            </a:r>
            <a:endParaRPr kumimoji="1" lang="zh-CN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3850" y="908050"/>
            <a:ext cx="8820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latin typeface="+mj-lt"/>
                <a:ea typeface="+mn-ea"/>
              </a:rPr>
              <a:t>Frequency Stability</a:t>
            </a:r>
            <a:endParaRPr kumimoji="0" lang="en-US" altLang="zh-CN" dirty="0">
              <a:solidFill>
                <a:srgbClr val="00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/>
            <a:r>
              <a:rPr lang="en-US" altLang="zh-CN" b="1" dirty="0">
                <a:ea typeface="微软雅黑"/>
                <a:cs typeface="微软雅黑"/>
              </a:rPr>
              <a:t>Tune Parameter </a:t>
            </a:r>
            <a:endParaRPr lang="zh-CN" altLang="en-US" b="1" dirty="0">
              <a:ea typeface="微软雅黑"/>
              <a:cs typeface="微软雅黑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6084888" y="1341438"/>
            <a:ext cx="2643187" cy="39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Set the mode to “TX mode” on the HP8921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Enter to PC tune mode</a:t>
            </a:r>
            <a:endParaRPr lang="en-US" altLang="zh-CN" sz="1400" dirty="0">
              <a:latin typeface="+mn-lt"/>
              <a:ea typeface="微软雅黑" pitchFamily="34" charset="-122"/>
            </a:endParaRP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Double click “Low </a:t>
            </a:r>
            <a:r>
              <a:rPr lang="en-US" altLang="zh-CN" sz="1400" dirty="0" err="1">
                <a:latin typeface="+mn-lt"/>
                <a:ea typeface="宋体" pitchFamily="2" charset="-122"/>
              </a:rPr>
              <a:t>Freq.Mod</a:t>
            </a:r>
            <a:r>
              <a:rPr lang="en-US" altLang="zh-CN" sz="1400" dirty="0">
                <a:latin typeface="+mn-lt"/>
                <a:ea typeface="宋体" pitchFamily="2" charset="-122"/>
              </a:rPr>
              <a:t> Deviation”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lt"/>
                <a:ea typeface="宋体" pitchFamily="2" charset="-122"/>
              </a:rPr>
              <a:t>Adjust the value on PC until  the TX freq error is within “</a:t>
            </a:r>
            <a:r>
              <a:rPr lang="zh-CN" altLang="zh-CN" sz="1400" dirty="0">
                <a:solidFill>
                  <a:schemeClr val="dk1"/>
                </a:solidFill>
                <a:latin typeface="+mn-lt"/>
                <a:ea typeface="宋体" pitchFamily="2" charset="-122"/>
              </a:rPr>
              <a:t>±</a:t>
            </a:r>
            <a:r>
              <a:rPr lang="en-US" altLang="zh-CN" sz="1400" dirty="0">
                <a:solidFill>
                  <a:schemeClr val="dk1"/>
                </a:solidFill>
                <a:latin typeface="+mn-lt"/>
                <a:ea typeface="宋体" pitchFamily="2" charset="-122"/>
              </a:rPr>
              <a:t>40Hz</a:t>
            </a:r>
            <a:r>
              <a:rPr lang="en-US" altLang="zh-CN" sz="1400" dirty="0">
                <a:latin typeface="+mn-lt"/>
                <a:ea typeface="宋体" pitchFamily="2" charset="-122"/>
              </a:rPr>
              <a:t>” on the HP8921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zh-CN" altLang="zh-CN" sz="1400" dirty="0">
                <a:latin typeface="+mn-lt"/>
                <a:ea typeface="宋体" pitchFamily="2" charset="-122"/>
              </a:rPr>
              <a:t> </a:t>
            </a:r>
            <a:r>
              <a:rPr lang="en-US" altLang="zh-CN" sz="1400" dirty="0">
                <a:latin typeface="+mn-lt"/>
                <a:ea typeface="宋体" pitchFamily="2" charset="-122"/>
              </a:rPr>
              <a:t>Then Click “OK” to save it.</a:t>
            </a:r>
            <a:r>
              <a:rPr lang="zh-CN" altLang="zh-CN" sz="1400" dirty="0">
                <a:ea typeface="宋体" pitchFamily="2" charset="-122"/>
              </a:rPr>
              <a:t> </a:t>
            </a:r>
            <a:endParaRPr lang="en-US" altLang="zh-CN" sz="1400" dirty="0">
              <a:ea typeface="宋体" pitchFamily="2" charset="-122"/>
            </a:endParaRP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ea typeface="宋体" pitchFamily="2" charset="-122"/>
              </a:rPr>
              <a:t>Please use the same method to adjust high frequency .Mod Deviation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27859"/>
              </p:ext>
            </p:extLst>
          </p:nvPr>
        </p:nvGraphicFramePr>
        <p:xfrm>
          <a:off x="6019632" y="5373216"/>
          <a:ext cx="2708443" cy="518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/>
                        <a:t>Frequency</a:t>
                      </a:r>
                      <a:r>
                        <a:rPr lang="en-US" altLang="zh-CN" sz="1400" u="none" strike="noStrike" baseline="0" dirty="0"/>
                        <a:t> Stability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40Hz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321C4C5B-DAAC-BC78-50D2-19E0B8FC2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6" y="1844824"/>
            <a:ext cx="5633533" cy="3419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2" descr="IMG_20140516_155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59753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68313" y="857232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sz="1600" b="1" dirty="0">
                <a:solidFill>
                  <a:srgbClr val="000000"/>
                </a:solidFill>
                <a:latin typeface="+mj-lt"/>
                <a:ea typeface="+mn-ea"/>
              </a:rPr>
              <a:t>Low frequency modulation deviation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sz="1600" b="1" dirty="0">
                <a:solidFill>
                  <a:srgbClr val="000000"/>
                </a:solidFill>
                <a:latin typeface="+mj-lt"/>
                <a:ea typeface="+mn-ea"/>
              </a:rPr>
              <a:t>High frequency modulation deviation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latin typeface="微软雅黑" pitchFamily="34" charset="-122"/>
                <a:ea typeface="微软雅黑" pitchFamily="34" charset="-122"/>
              </a:rPr>
              <a:t>Parameter Tune</a:t>
            </a:r>
            <a:endParaRPr lang="zh-CN" altLang="en-US" b="1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215074" y="1142984"/>
            <a:ext cx="264318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+mn-ea"/>
              </a:rPr>
              <a:t>Set HP8921 to </a:t>
            </a:r>
            <a:r>
              <a:rPr lang="en-US" altLang="zh-CN" sz="1600" dirty="0" err="1">
                <a:latin typeface="+mn-lt"/>
                <a:ea typeface="+mn-ea"/>
              </a:rPr>
              <a:t>tx</a:t>
            </a:r>
            <a:r>
              <a:rPr lang="en-US" altLang="zh-CN" sz="1600" dirty="0">
                <a:latin typeface="+mn-lt"/>
                <a:ea typeface="+mn-ea"/>
              </a:rPr>
              <a:t> test mode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600" dirty="0">
                <a:latin typeface="+mn-lt"/>
                <a:ea typeface="微软雅黑" pitchFamily="34" charset="-122"/>
              </a:rPr>
              <a:t>Enter to PC tune mode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600" dirty="0">
                <a:latin typeface="+mn-lt"/>
                <a:ea typeface="宋体" pitchFamily="2" charset="-122"/>
              </a:rPr>
              <a:t>3.Double Click “LF modulation deviation” and click F1 to F6 to adjust the pc data to adjust the deviation to </a:t>
            </a:r>
            <a:r>
              <a:rPr lang="en-US" altLang="zh-CN" sz="1600" dirty="0">
                <a:solidFill>
                  <a:schemeClr val="dk1"/>
                </a:solidFill>
                <a:latin typeface="+mn-lt"/>
              </a:rPr>
              <a:t>5.0</a:t>
            </a:r>
            <a:r>
              <a:rPr lang="zh-CN" altLang="zh-CN" sz="1600" dirty="0">
                <a:solidFill>
                  <a:schemeClr val="dk1"/>
                </a:solidFill>
                <a:latin typeface="+mn-lt"/>
              </a:rPr>
              <a:t>±</a:t>
            </a:r>
            <a:r>
              <a:rPr lang="en-US" altLang="zh-CN" sz="1600" dirty="0">
                <a:solidFill>
                  <a:schemeClr val="dk1"/>
                </a:solidFill>
                <a:latin typeface="+mn-lt"/>
              </a:rPr>
              <a:t>0.05kHz</a:t>
            </a:r>
            <a:endParaRPr lang="en-US" altLang="zh-CN" sz="1600" dirty="0">
              <a:solidFill>
                <a:schemeClr val="dk1"/>
              </a:solidFill>
              <a:latin typeface="+mn-lt"/>
              <a:ea typeface="宋体" pitchFamily="2" charset="-122"/>
            </a:endParaRP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dk1"/>
                </a:solidFill>
                <a:latin typeface="+mn-lt"/>
                <a:ea typeface="宋体" pitchFamily="2" charset="-122"/>
              </a:rPr>
              <a:t>4.</a:t>
            </a:r>
            <a:r>
              <a:rPr lang="en-US" altLang="zh-CN" sz="1600" dirty="0">
                <a:latin typeface="+mn-lt"/>
                <a:ea typeface="宋体" pitchFamily="2" charset="-122"/>
              </a:rPr>
              <a:t>Click ok to save it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endParaRPr lang="zh-CN" altLang="en-US" sz="1400" dirty="0">
              <a:ea typeface="宋体" pitchFamily="2" charset="-122"/>
            </a:endParaRP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endParaRPr lang="en-US" altLang="zh-CN" sz="1400" dirty="0">
              <a:ea typeface="宋体" pitchFamily="2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072198" y="4714884"/>
          <a:ext cx="2567608" cy="1463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Low</a:t>
                      </a:r>
                      <a:r>
                        <a:rPr lang="en-US" altLang="zh-CN" sz="1400" b="0" baseline="0" dirty="0"/>
                        <a:t> Frequency modulation deviation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0.05kHz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2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High </a:t>
                      </a:r>
                      <a:r>
                        <a:rPr lang="en-US" altLang="zh-CN" sz="1400" b="0" baseline="0" dirty="0"/>
                        <a:t>Frequency modulation deviation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</a:t>
                      </a:r>
                      <a:r>
                        <a:rPr lang="zh-CN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0.05kHz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55875" y="5732463"/>
            <a:ext cx="18573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1:50Hz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15KHz LPF</a:t>
            </a:r>
            <a:endParaRPr lang="zh-CN" altLang="en-US" sz="1050" dirty="0">
              <a:latin typeface="Arial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916238" y="4076700"/>
            <a:ext cx="1079500" cy="7207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4" name="形状 17"/>
          <p:cNvCxnSpPr/>
          <p:nvPr/>
        </p:nvCxnSpPr>
        <p:spPr>
          <a:xfrm rot="5400000" flipH="1" flipV="1">
            <a:off x="2815431" y="5258594"/>
            <a:ext cx="935038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51" descr="IMG_20140512_1526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55213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kumimoji="0" lang="zh-CN" altLang="zh-CN">
              <a:latin typeface="华文中宋"/>
              <a:ea typeface="华文中宋"/>
              <a:cs typeface="华文中宋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9750" y="908050"/>
            <a:ext cx="7239000" cy="46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110000"/>
              </a:lnSpc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kumimoji="0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</a:rPr>
              <a:t>RF RX sensitivity</a:t>
            </a:r>
            <a:endParaRPr kumimoji="0" lang="en-US" altLang="zh-CN" dirty="0">
              <a:solidFill>
                <a:srgbClr val="000000"/>
              </a:solidFill>
              <a:latin typeface="+mj-lt"/>
              <a:ea typeface="宋体" pitchFamily="2" charset="-122"/>
            </a:endParaRPr>
          </a:p>
        </p:txBody>
      </p:sp>
      <p:sp>
        <p:nvSpPr>
          <p:cNvPr id="8" name="单圆角矩形 7"/>
          <p:cNvSpPr/>
          <p:nvPr/>
        </p:nvSpPr>
        <p:spPr>
          <a:xfrm>
            <a:off x="1116013" y="260350"/>
            <a:ext cx="6553200" cy="584200"/>
          </a:xfrm>
          <a:prstGeom prst="round1Rect">
            <a:avLst>
              <a:gd name="adj" fmla="val 25515"/>
            </a:avLst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87843"/>
                  <a:invGamma/>
                </a:srgbClr>
              </a:gs>
            </a:gsLst>
            <a:lin ang="5400000" scaled="1"/>
          </a:gradFill>
          <a:ln w="9525" algn="ctr">
            <a:solidFill>
              <a:srgbClr val="BFBFB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177800">
              <a:defRPr/>
            </a:pPr>
            <a:r>
              <a:rPr lang="en-US" altLang="zh-CN" b="1" kern="0" dirty="0">
                <a:ea typeface="微软雅黑" pitchFamily="34" charset="-122"/>
              </a:rPr>
              <a:t>Parameter Tune</a:t>
            </a:r>
            <a:endParaRPr lang="zh-CN" altLang="en-US" b="1" kern="0" dirty="0">
              <a:ea typeface="微软雅黑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 flipH="1">
            <a:off x="195263" y="260350"/>
            <a:ext cx="920750" cy="584200"/>
          </a:xfrm>
          <a:prstGeom prst="round1Rect">
            <a:avLst>
              <a:gd name="adj" fmla="val 27147"/>
            </a:avLst>
          </a:prstGeom>
          <a:gradFill rotWithShape="1">
            <a:gsLst>
              <a:gs pos="0">
                <a:srgbClr val="94B200"/>
              </a:gs>
              <a:gs pos="100000">
                <a:srgbClr val="667A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667A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</a:t>
            </a:r>
            <a:endParaRPr lang="zh-CN" alt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750" y="3284538"/>
            <a:ext cx="1079500" cy="3603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9750" y="3860800"/>
            <a:ext cx="1079500" cy="3603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635375" y="3213100"/>
            <a:ext cx="1008063" cy="9366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35375" y="4292600"/>
            <a:ext cx="1081088" cy="3603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6286512" y="785794"/>
            <a:ext cx="26431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+mn-ea"/>
                <a:ea typeface="+mn-ea"/>
              </a:rPr>
              <a:t> Set the HP8921 to RX TEST mode</a:t>
            </a:r>
          </a:p>
          <a:p>
            <a:pPr marL="228600" indent="-228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Enter to pc tune mode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ea typeface="宋体" pitchFamily="2" charset="-122"/>
              </a:rPr>
              <a:t>3.Double click “RF </a:t>
            </a:r>
            <a:r>
              <a:rPr lang="en-US" altLang="zh-CN" sz="1400" dirty="0" err="1">
                <a:ea typeface="宋体" pitchFamily="2" charset="-122"/>
              </a:rPr>
              <a:t>rx</a:t>
            </a:r>
            <a:r>
              <a:rPr lang="en-US" altLang="zh-CN" sz="1400" dirty="0">
                <a:ea typeface="宋体" pitchFamily="2" charset="-122"/>
              </a:rPr>
              <a:t> </a:t>
            </a:r>
            <a:r>
              <a:rPr lang="en-US" altLang="zh-CN" sz="1400" dirty="0" err="1">
                <a:ea typeface="宋体" pitchFamily="2" charset="-122"/>
              </a:rPr>
              <a:t>sensitity</a:t>
            </a:r>
            <a:r>
              <a:rPr lang="en-US" altLang="zh-CN" sz="1400" dirty="0">
                <a:ea typeface="宋体" pitchFamily="2" charset="-122"/>
              </a:rPr>
              <a:t>” and enter to F1 to F6 to adjust its sensitivity</a:t>
            </a:r>
          </a:p>
          <a:p>
            <a:pPr marL="228600" indent="-228600">
              <a:lnSpc>
                <a:spcPct val="150000"/>
              </a:lnSpc>
              <a:defRPr/>
            </a:pPr>
            <a:r>
              <a:rPr lang="en-US" altLang="zh-CN" sz="1400" dirty="0">
                <a:ea typeface="宋体" pitchFamily="2" charset="-122"/>
              </a:rPr>
              <a:t>4.Set amplitude to -119dBm, and set the RF frequency to  F1 to F6 ,then  adjust pc data  to  keep the SINAD to maximum and above 12dB</a:t>
            </a:r>
          </a:p>
          <a:p>
            <a:pPr marL="228600" indent="-228600">
              <a:lnSpc>
                <a:spcPct val="150000"/>
              </a:lnSpc>
              <a:defRPr/>
            </a:pPr>
            <a:endParaRPr lang="zh-CN" altLang="en-US" sz="1400" dirty="0">
              <a:ea typeface="宋体" pitchFamily="2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407696" y="4643446"/>
          <a:ext cx="2736304" cy="518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n-US" altLang="zh-CN" sz="1400" b="0" dirty="0"/>
                        <a:t>RX sensitivity</a:t>
                      </a:r>
                      <a:endParaRPr lang="zh-CN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SINAD&gt;=12dB</a:t>
                      </a:r>
                      <a:r>
                        <a:rPr lang="zh-CN" altLang="zh-CN" sz="1400" dirty="0"/>
                        <a:t> </a:t>
                      </a:r>
                      <a:endParaRPr lang="zh-CN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075" name="TextBox 14"/>
          <p:cNvSpPr txBox="1">
            <a:spLocks noChangeArrowheads="1"/>
          </p:cNvSpPr>
          <p:nvPr/>
        </p:nvSpPr>
        <p:spPr bwMode="auto">
          <a:xfrm>
            <a:off x="179388" y="5157788"/>
            <a:ext cx="1944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/>
              <a:t>Amplitude</a:t>
            </a:r>
            <a:r>
              <a:rPr lang="en-US" altLang="zh-CN" sz="1200" dirty="0">
                <a:latin typeface="微软雅黑"/>
                <a:ea typeface="微软雅黑"/>
                <a:cs typeface="微软雅黑"/>
              </a:rPr>
              <a:t>:</a:t>
            </a:r>
            <a:r>
              <a:rPr lang="en-US" altLang="zh-CN" sz="1200" dirty="0"/>
              <a:t>-119dBm</a:t>
            </a:r>
            <a:endParaRPr lang="zh-CN" altLang="en-US" sz="1200" dirty="0"/>
          </a:p>
          <a:p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363" y="5157788"/>
            <a:ext cx="151130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Filter 1:300Hz HPF</a:t>
            </a:r>
          </a:p>
          <a:p>
            <a:pPr>
              <a:defRPr/>
            </a:pPr>
            <a:r>
              <a:rPr lang="en-US" altLang="zh-CN" sz="1050" dirty="0">
                <a:latin typeface="Arial" charset="0"/>
              </a:rPr>
              <a:t>Filter 2: 3KHz LPF</a:t>
            </a:r>
            <a:endParaRPr lang="zh-CN" altLang="en-US" sz="1050" dirty="0">
              <a:latin typeface="Arial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4643438" y="3789363"/>
            <a:ext cx="865187" cy="1439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4284663" y="4581525"/>
            <a:ext cx="0" cy="576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24300" y="5157788"/>
            <a:ext cx="1079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latin typeface="Arial" charset="0"/>
              </a:rPr>
              <a:t>Set to 16</a:t>
            </a:r>
            <a:endParaRPr lang="zh-CN" altLang="en-US" sz="1050" dirty="0">
              <a:latin typeface="Arial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971550" y="4149725"/>
            <a:ext cx="0" cy="1079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标注 50"/>
          <p:cNvSpPr/>
          <p:nvPr/>
        </p:nvSpPr>
        <p:spPr bwMode="auto">
          <a:xfrm>
            <a:off x="539750" y="2420938"/>
            <a:ext cx="1079500" cy="612775"/>
          </a:xfrm>
          <a:prstGeom prst="wedgeRoundRectCallout">
            <a:avLst>
              <a:gd name="adj1" fmla="val -28659"/>
              <a:gd name="adj2" fmla="val 884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1200" dirty="0"/>
              <a:t>RF Gen Freq: </a:t>
            </a:r>
            <a:r>
              <a:rPr lang="en-US" altLang="zh-CN" sz="1200" dirty="0" err="1"/>
              <a:t>rx</a:t>
            </a:r>
            <a:r>
              <a:rPr lang="en-US" altLang="zh-CN" sz="1200" dirty="0"/>
              <a:t> frequency of radio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63713" y="3933825"/>
            <a:ext cx="1008062" cy="358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2411413" y="4292600"/>
            <a:ext cx="0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4" name="TextBox 26"/>
          <p:cNvSpPr txBox="1">
            <a:spLocks noChangeArrowheads="1"/>
          </p:cNvSpPr>
          <p:nvPr/>
        </p:nvSpPr>
        <p:spPr bwMode="auto">
          <a:xfrm>
            <a:off x="2124075" y="5445125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dirty="0">
                <a:latin typeface="微软雅黑"/>
                <a:ea typeface="微软雅黑"/>
                <a:cs typeface="微软雅黑"/>
              </a:rPr>
              <a:t>Set to </a:t>
            </a:r>
            <a:r>
              <a:rPr lang="en-US" altLang="zh-CN" sz="1200" dirty="0"/>
              <a:t>3KHz</a:t>
            </a:r>
            <a:endParaRPr lang="zh-CN" altLang="en-US" sz="1200" dirty="0"/>
          </a:p>
          <a:p>
            <a:endParaRPr lang="zh-CN" altLang="en-US" sz="1200" dirty="0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16924</TotalTime>
  <Words>2282</Words>
  <Application>Microsoft Office PowerPoint</Application>
  <PresentationFormat>Экран (4:3)</PresentationFormat>
  <Paragraphs>464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微软雅黑</vt:lpstr>
      <vt:lpstr>宋体</vt:lpstr>
      <vt:lpstr>Arial</vt:lpstr>
      <vt:lpstr>Calibri</vt:lpstr>
      <vt:lpstr>黑体</vt:lpstr>
      <vt:lpstr>华文中宋</vt:lpstr>
      <vt:lpstr>Times New Roman</vt:lpstr>
      <vt:lpstr>Wingdings</vt:lpstr>
      <vt:lpstr>默认设计模板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power</dc:creator>
  <cp:lastModifiedBy>Nikita Fomichyov</cp:lastModifiedBy>
  <cp:revision>983</cp:revision>
  <dcterms:created xsi:type="dcterms:W3CDTF">2005-07-26T06:26:39Z</dcterms:created>
  <dcterms:modified xsi:type="dcterms:W3CDTF">2022-07-12T16:59:10Z</dcterms:modified>
</cp:coreProperties>
</file>